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65" r:id="rId2"/>
    <p:sldId id="310" r:id="rId3"/>
    <p:sldId id="296" r:id="rId4"/>
    <p:sldId id="300" r:id="rId5"/>
    <p:sldId id="301" r:id="rId6"/>
    <p:sldId id="302" r:id="rId7"/>
    <p:sldId id="303" r:id="rId8"/>
    <p:sldId id="304" r:id="rId9"/>
    <p:sldId id="311" r:id="rId10"/>
    <p:sldId id="307" r:id="rId11"/>
    <p:sldId id="308" r:id="rId12"/>
    <p:sldId id="312" r:id="rId13"/>
    <p:sldId id="257" r:id="rId14"/>
    <p:sldId id="314" r:id="rId15"/>
  </p:sldIdLst>
  <p:sldSz cx="14630400" cy="8229600"/>
  <p:notesSz cx="8229600" cy="14630400"/>
  <p:embeddedFontLst>
    <p:embeddedFont>
      <p:font typeface="Calibri Light" panose="020F0302020204030204" pitchFamily="34" charset="0"/>
      <p:regular r:id="rId17"/>
      <p:italic r:id="rId18"/>
    </p:embeddedFont>
    <p:embeddedFont>
      <p:font typeface="Lora" panose="020B0604020202020204" charset="-52"/>
      <p:regular r:id="rId19"/>
    </p:embeddedFont>
    <p:embeddedFont>
      <p:font typeface="Calibri" panose="020F0502020204030204" pitchFamily="34" charset="0"/>
      <p:regular r:id="rId20"/>
      <p:bold r:id="rId21"/>
      <p:italic r:id="rId22"/>
      <p:boldItalic r:id="rId23"/>
    </p:embeddedFont>
    <p:embeddedFont>
      <p:font typeface="Alice"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ia Boindrukova" initials="DB" lastIdx="1" clrIdx="0">
    <p:extLst>
      <p:ext uri="{19B8F6BF-5375-455C-9EA6-DF929625EA0E}">
        <p15:presenceInfo xmlns:p15="http://schemas.microsoft.com/office/powerpoint/2012/main" userId="S-1-5-21-119650786-2068751294-1786095887-4922" providerId="AD"/>
      </p:ext>
    </p:extLst>
  </p:cmAuthor>
  <p:cmAuthor id="2" name="МИ" initials="МИ" lastIdx="1" clrIdx="1">
    <p:extLst>
      <p:ext uri="{19B8F6BF-5375-455C-9EA6-DF929625EA0E}">
        <p15:presenceInfo xmlns:p15="http://schemas.microsoft.com/office/powerpoint/2012/main" userId="М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2DC"/>
    <a:srgbClr val="FFFFFF"/>
    <a:srgbClr val="E0BFAA"/>
    <a:srgbClr val="8AA597"/>
    <a:srgbClr val="F0EDE6"/>
    <a:srgbClr val="C5E0B4"/>
    <a:srgbClr val="E1CAA9"/>
    <a:srgbClr val="ACBFCC"/>
    <a:srgbClr val="E9ECE8"/>
    <a:srgbClr val="233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442" autoAdjust="0"/>
  </p:normalViewPr>
  <p:slideViewPr>
    <p:cSldViewPr snapToGrid="0" snapToObjects="1">
      <p:cViewPr varScale="1">
        <p:scale>
          <a:sx n="45" d="100"/>
          <a:sy n="45" d="100"/>
        </p:scale>
        <p:origin x="1060" y="4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zhelev\AppData\Local\Temp\b8105e0d-d23c-4021-9b31-c3d03840b3e9_rezultati_2025_q1%20(4).zip.3e9\DPFPS_2025_Q1_B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zhelev\Desktop\3p%20i%204p\3P%20i%204P%20Ejednevno%20sledene%20na%20ocenki%20i%20obemi%20emisii%2031%2003%20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lilova\Desktop\2025CFA%2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lilova\Desktop\2025CFA%20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bg-BG" sz="2000" b="1" dirty="0" smtClean="0">
                <a:solidFill>
                  <a:schemeClr val="tx1"/>
                </a:solidFill>
              </a:rPr>
              <a:t>Номинална годишна доходност</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7084781193545828E-2"/>
          <c:y val="0.10725212613657055"/>
          <c:w val="0.7876927633820604"/>
          <c:h val="0.79501930269736598"/>
        </c:manualLayout>
      </c:layout>
      <c:lineChart>
        <c:grouping val="standard"/>
        <c:varyColors val="0"/>
        <c:ser>
          <c:idx val="6"/>
          <c:order val="0"/>
          <c:tx>
            <c:strRef>
              <c:f>Sheet1!$A$8</c:f>
              <c:strCache>
                <c:ptCount val="1"/>
                <c:pt idx="0">
                  <c:v>България</c:v>
                </c:pt>
              </c:strCache>
            </c:strRef>
          </c:tx>
          <c:spPr>
            <a:ln w="38100" cap="rnd">
              <a:solidFill>
                <a:srgbClr val="EF744D"/>
              </a:solidFill>
              <a:prstDash val="sysDash"/>
              <a:round/>
            </a:ln>
            <a:effectLst>
              <a:glow>
                <a:schemeClr val="accent1">
                  <a:alpha val="40000"/>
                </a:schemeClr>
              </a:glow>
              <a:outerShdw blurRad="50800" dist="38100" dir="5400000" algn="t" rotWithShape="0">
                <a:prstClr val="black">
                  <a:alpha val="40000"/>
                </a:prstClr>
              </a:outerShdw>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Sheet1!$B$8:$H$8</c:f>
              <c:numCache>
                <c:formatCode>0.0%</c:formatCode>
                <c:ptCount val="7"/>
                <c:pt idx="0">
                  <c:v>6.8000000000000005E-2</c:v>
                </c:pt>
                <c:pt idx="1">
                  <c:v>-3.5000000000000003E-2</c:v>
                </c:pt>
                <c:pt idx="2">
                  <c:v>6.7000000000000004E-2</c:v>
                </c:pt>
                <c:pt idx="3">
                  <c:v>2.5000000000000001E-2</c:v>
                </c:pt>
                <c:pt idx="4">
                  <c:v>5.0999999999999997E-2</c:v>
                </c:pt>
                <c:pt idx="5">
                  <c:v>-0.10300000000000001</c:v>
                </c:pt>
                <c:pt idx="6">
                  <c:v>8.900000000000001E-2</c:v>
                </c:pt>
              </c:numCache>
            </c:numRef>
          </c:val>
          <c:smooth val="1"/>
          <c:extLst>
            <c:ext xmlns:c16="http://schemas.microsoft.com/office/drawing/2014/chart" uri="{C3380CC4-5D6E-409C-BE32-E72D297353CC}">
              <c16:uniqueId val="{00000000-5369-4CDD-AD49-4C2CFC405E52}"/>
            </c:ext>
          </c:extLst>
        </c:ser>
        <c:ser>
          <c:idx val="1"/>
          <c:order val="1"/>
          <c:tx>
            <c:strRef>
              <c:f>Sheet1!$A$3</c:f>
              <c:strCache>
                <c:ptCount val="1"/>
                <c:pt idx="0">
                  <c:v>Естония</c:v>
                </c:pt>
              </c:strCache>
            </c:strRef>
          </c:tx>
          <c:spPr>
            <a:ln w="31750" cap="rnd">
              <a:solidFill>
                <a:srgbClr val="3D5A80"/>
              </a:solidFill>
              <a:round/>
            </a:ln>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Sheet1!$B$3:$H$3</c:f>
              <c:numCache>
                <c:formatCode>0.0%</c:formatCode>
                <c:ptCount val="7"/>
                <c:pt idx="0">
                  <c:v>3.3000000000000002E-2</c:v>
                </c:pt>
                <c:pt idx="1">
                  <c:v>-2.3E-2</c:v>
                </c:pt>
                <c:pt idx="2">
                  <c:v>8.4000000000000005E-2</c:v>
                </c:pt>
                <c:pt idx="3">
                  <c:v>0.04</c:v>
                </c:pt>
                <c:pt idx="4">
                  <c:v>0.11900000000000001</c:v>
                </c:pt>
                <c:pt idx="5">
                  <c:v>-9.1999999999999998E-2</c:v>
                </c:pt>
                <c:pt idx="6">
                  <c:v>0.106</c:v>
                </c:pt>
              </c:numCache>
            </c:numRef>
          </c:val>
          <c:smooth val="1"/>
          <c:extLst>
            <c:ext xmlns:c16="http://schemas.microsoft.com/office/drawing/2014/chart" uri="{C3380CC4-5D6E-409C-BE32-E72D297353CC}">
              <c16:uniqueId val="{00000001-5369-4CDD-AD49-4C2CFC405E52}"/>
            </c:ext>
          </c:extLst>
        </c:ser>
        <c:ser>
          <c:idx val="2"/>
          <c:order val="2"/>
          <c:tx>
            <c:strRef>
              <c:f>Sheet1!$A$4</c:f>
              <c:strCache>
                <c:ptCount val="1"/>
                <c:pt idx="0">
                  <c:v>Латвия</c:v>
                </c:pt>
              </c:strCache>
            </c:strRef>
          </c:tx>
          <c:spPr>
            <a:ln w="31750" cap="rnd">
              <a:solidFill>
                <a:srgbClr val="88A9D2"/>
              </a:solidFill>
              <a:round/>
            </a:ln>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Sheet1!$B$4:$H$4</c:f>
              <c:numCache>
                <c:formatCode>0.0%</c:formatCode>
                <c:ptCount val="7"/>
                <c:pt idx="0">
                  <c:v>0.03</c:v>
                </c:pt>
                <c:pt idx="1">
                  <c:v>-4.4000000000000004E-2</c:v>
                </c:pt>
                <c:pt idx="2">
                  <c:v>9.8000000000000004E-2</c:v>
                </c:pt>
                <c:pt idx="3">
                  <c:v>2.3E-2</c:v>
                </c:pt>
                <c:pt idx="4">
                  <c:v>7.6999999999999999E-2</c:v>
                </c:pt>
                <c:pt idx="5">
                  <c:v>-0.15</c:v>
                </c:pt>
                <c:pt idx="6">
                  <c:v>0.113</c:v>
                </c:pt>
              </c:numCache>
            </c:numRef>
          </c:val>
          <c:smooth val="1"/>
          <c:extLst>
            <c:ext xmlns:c16="http://schemas.microsoft.com/office/drawing/2014/chart" uri="{C3380CC4-5D6E-409C-BE32-E72D297353CC}">
              <c16:uniqueId val="{00000002-5369-4CDD-AD49-4C2CFC405E52}"/>
            </c:ext>
          </c:extLst>
        </c:ser>
        <c:ser>
          <c:idx val="3"/>
          <c:order val="3"/>
          <c:tx>
            <c:strRef>
              <c:f>Sheet1!$A$5</c:f>
              <c:strCache>
                <c:ptCount val="1"/>
                <c:pt idx="0">
                  <c:v>Литва</c:v>
                </c:pt>
              </c:strCache>
            </c:strRef>
          </c:tx>
          <c:spPr>
            <a:ln w="31750" cap="rnd">
              <a:solidFill>
                <a:srgbClr val="F4BB2C"/>
              </a:solidFill>
              <a:round/>
            </a:ln>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Sheet1!$B$5:$H$5</c:f>
              <c:numCache>
                <c:formatCode>0.0%</c:formatCode>
                <c:ptCount val="7"/>
                <c:pt idx="0">
                  <c:v>4.2000000000000003E-2</c:v>
                </c:pt>
                <c:pt idx="1">
                  <c:v>-4.2999999999999997E-2</c:v>
                </c:pt>
                <c:pt idx="2">
                  <c:v>0.1</c:v>
                </c:pt>
                <c:pt idx="3">
                  <c:v>5.4000000000000006E-2</c:v>
                </c:pt>
                <c:pt idx="4">
                  <c:v>0.18100000000000002</c:v>
                </c:pt>
                <c:pt idx="5">
                  <c:v>-0.14699999999999999</c:v>
                </c:pt>
                <c:pt idx="6">
                  <c:v>0.126</c:v>
                </c:pt>
              </c:numCache>
            </c:numRef>
          </c:val>
          <c:smooth val="1"/>
          <c:extLst>
            <c:ext xmlns:c16="http://schemas.microsoft.com/office/drawing/2014/chart" uri="{C3380CC4-5D6E-409C-BE32-E72D297353CC}">
              <c16:uniqueId val="{00000003-5369-4CDD-AD49-4C2CFC405E52}"/>
            </c:ext>
          </c:extLst>
        </c:ser>
        <c:ser>
          <c:idx val="4"/>
          <c:order val="4"/>
          <c:tx>
            <c:strRef>
              <c:f>Sheet1!$A$6</c:f>
              <c:strCache>
                <c:ptCount val="1"/>
                <c:pt idx="0">
                  <c:v>Полша</c:v>
                </c:pt>
              </c:strCache>
            </c:strRef>
          </c:tx>
          <c:spPr>
            <a:ln w="31750" cap="rnd">
              <a:solidFill>
                <a:srgbClr val="84D2DC"/>
              </a:solidFill>
              <a:round/>
            </a:ln>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Sheet1!$B$6:$H$6</c:f>
              <c:numCache>
                <c:formatCode>0.0%</c:formatCode>
                <c:ptCount val="7"/>
                <c:pt idx="0">
                  <c:v>0.17</c:v>
                </c:pt>
                <c:pt idx="1">
                  <c:v>-0.1</c:v>
                </c:pt>
                <c:pt idx="2">
                  <c:v>9.0000000000000011E-3</c:v>
                </c:pt>
                <c:pt idx="3">
                  <c:v>-2.3E-2</c:v>
                </c:pt>
                <c:pt idx="4">
                  <c:v>0.255</c:v>
                </c:pt>
                <c:pt idx="5">
                  <c:v>-0.161</c:v>
                </c:pt>
                <c:pt idx="6">
                  <c:v>0.30199999999999999</c:v>
                </c:pt>
              </c:numCache>
            </c:numRef>
          </c:val>
          <c:smooth val="1"/>
          <c:extLst>
            <c:ext xmlns:c16="http://schemas.microsoft.com/office/drawing/2014/chart" uri="{C3380CC4-5D6E-409C-BE32-E72D297353CC}">
              <c16:uniqueId val="{00000004-5369-4CDD-AD49-4C2CFC405E52}"/>
            </c:ext>
          </c:extLst>
        </c:ser>
        <c:ser>
          <c:idx val="8"/>
          <c:order val="5"/>
          <c:tx>
            <c:strRef>
              <c:f>Sheet1!$A$10</c:f>
              <c:strCache>
                <c:ptCount val="1"/>
                <c:pt idx="0">
                  <c:v>Румъния</c:v>
                </c:pt>
              </c:strCache>
            </c:strRef>
          </c:tx>
          <c:spPr>
            <a:ln w="31750" cap="rnd">
              <a:solidFill>
                <a:srgbClr val="97C68C"/>
              </a:solidFill>
              <a:round/>
            </a:ln>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Sheet1!$B$10:$H$10</c:f>
              <c:numCache>
                <c:formatCode>0.0%</c:formatCode>
                <c:ptCount val="7"/>
                <c:pt idx="0">
                  <c:v>4.4999999999999998E-2</c:v>
                </c:pt>
                <c:pt idx="1">
                  <c:v>1.3999999999999999E-2</c:v>
                </c:pt>
                <c:pt idx="2">
                  <c:v>0.114</c:v>
                </c:pt>
                <c:pt idx="3">
                  <c:v>7.0000000000000007E-2</c:v>
                </c:pt>
                <c:pt idx="4">
                  <c:v>6.2E-2</c:v>
                </c:pt>
                <c:pt idx="5">
                  <c:v>-3.1E-2</c:v>
                </c:pt>
                <c:pt idx="6">
                  <c:v>0.16800000000000001</c:v>
                </c:pt>
              </c:numCache>
            </c:numRef>
          </c:val>
          <c:smooth val="1"/>
          <c:extLst>
            <c:ext xmlns:c16="http://schemas.microsoft.com/office/drawing/2014/chart" uri="{C3380CC4-5D6E-409C-BE32-E72D297353CC}">
              <c16:uniqueId val="{00000005-5369-4CDD-AD49-4C2CFC405E52}"/>
            </c:ext>
          </c:extLst>
        </c:ser>
        <c:ser>
          <c:idx val="7"/>
          <c:order val="6"/>
          <c:tx>
            <c:strRef>
              <c:f>Sheet1!$A$9</c:f>
              <c:strCache>
                <c:ptCount val="1"/>
                <c:pt idx="0">
                  <c:v>Хърватия</c:v>
                </c:pt>
              </c:strCache>
            </c:strRef>
          </c:tx>
          <c:spPr>
            <a:ln w="31750" cap="rnd">
              <a:solidFill>
                <a:srgbClr val="DDB9D5"/>
              </a:solidFill>
              <a:round/>
            </a:ln>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Sheet1!$B$9:$H$9</c:f>
              <c:numCache>
                <c:formatCode>0.0%</c:formatCode>
                <c:ptCount val="7"/>
                <c:pt idx="0">
                  <c:v>2.4E-2</c:v>
                </c:pt>
                <c:pt idx="1">
                  <c:v>1.1000000000000001E-2</c:v>
                </c:pt>
                <c:pt idx="2">
                  <c:v>8.4000000000000005E-2</c:v>
                </c:pt>
                <c:pt idx="3">
                  <c:v>9.0000000000000011E-3</c:v>
                </c:pt>
                <c:pt idx="4">
                  <c:v>6.4000000000000001E-2</c:v>
                </c:pt>
                <c:pt idx="5">
                  <c:v>-5.2000000000000005E-2</c:v>
                </c:pt>
                <c:pt idx="6">
                  <c:v>9.6000000000000002E-2</c:v>
                </c:pt>
              </c:numCache>
            </c:numRef>
          </c:val>
          <c:smooth val="1"/>
          <c:extLst>
            <c:ext xmlns:c16="http://schemas.microsoft.com/office/drawing/2014/chart" uri="{C3380CC4-5D6E-409C-BE32-E72D297353CC}">
              <c16:uniqueId val="{00000006-5369-4CDD-AD49-4C2CFC405E52}"/>
            </c:ext>
          </c:extLst>
        </c:ser>
        <c:ser>
          <c:idx val="0"/>
          <c:order val="7"/>
          <c:tx>
            <c:strRef>
              <c:f>Sheet1!$A$2</c:f>
              <c:strCache>
                <c:ptCount val="1"/>
                <c:pt idx="0">
                  <c:v>Чили</c:v>
                </c:pt>
              </c:strCache>
            </c:strRef>
          </c:tx>
          <c:spPr>
            <a:ln w="31750" cap="rnd">
              <a:solidFill>
                <a:srgbClr val="65A780"/>
              </a:solidFill>
              <a:round/>
            </a:ln>
            <a:effectLst/>
          </c:spPr>
          <c:marker>
            <c:symbol val="none"/>
          </c:marker>
          <c:cat>
            <c:strRef>
              <c:f>Sheet1!$B$1:$H$1</c:f>
              <c:strCache>
                <c:ptCount val="7"/>
                <c:pt idx="0">
                  <c:v>2017</c:v>
                </c:pt>
                <c:pt idx="1">
                  <c:v>2018</c:v>
                </c:pt>
                <c:pt idx="2">
                  <c:v>2019</c:v>
                </c:pt>
                <c:pt idx="3">
                  <c:v>2020</c:v>
                </c:pt>
                <c:pt idx="4">
                  <c:v>2021</c:v>
                </c:pt>
                <c:pt idx="5">
                  <c:v>2022</c:v>
                </c:pt>
                <c:pt idx="6">
                  <c:v>2023</c:v>
                </c:pt>
              </c:strCache>
            </c:strRef>
          </c:cat>
          <c:val>
            <c:numRef>
              <c:f>Sheet1!$B$2:$H$2</c:f>
              <c:numCache>
                <c:formatCode>0.0%</c:formatCode>
                <c:ptCount val="7"/>
                <c:pt idx="0">
                  <c:v>0.08</c:v>
                </c:pt>
                <c:pt idx="1">
                  <c:v>1.4999999999999999E-2</c:v>
                </c:pt>
                <c:pt idx="2">
                  <c:v>0.152</c:v>
                </c:pt>
                <c:pt idx="3">
                  <c:v>5.7000000000000002E-2</c:v>
                </c:pt>
                <c:pt idx="4">
                  <c:v>3.7000000000000005E-2</c:v>
                </c:pt>
                <c:pt idx="5">
                  <c:v>0.03</c:v>
                </c:pt>
                <c:pt idx="6">
                  <c:v>7.4999999999999997E-2</c:v>
                </c:pt>
              </c:numCache>
            </c:numRef>
          </c:val>
          <c:smooth val="1"/>
          <c:extLst>
            <c:ext xmlns:c16="http://schemas.microsoft.com/office/drawing/2014/chart" uri="{C3380CC4-5D6E-409C-BE32-E72D297353CC}">
              <c16:uniqueId val="{00000007-5369-4CDD-AD49-4C2CFC405E52}"/>
            </c:ext>
          </c:extLst>
        </c:ser>
        <c:dLbls>
          <c:showLegendKey val="0"/>
          <c:showVal val="0"/>
          <c:showCatName val="0"/>
          <c:showSerName val="0"/>
          <c:showPercent val="0"/>
          <c:showBubbleSize val="0"/>
        </c:dLbls>
        <c:smooth val="0"/>
        <c:axId val="987401936"/>
        <c:axId val="987384048"/>
      </c:lineChart>
      <c:dateAx>
        <c:axId val="9874019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t" anchorCtr="0"/>
          <a:lstStyle/>
          <a:p>
            <a:pPr>
              <a:defRPr sz="1600" b="0" i="0" u="none" strike="noStrike" kern="1200" baseline="0">
                <a:solidFill>
                  <a:schemeClr val="tx1"/>
                </a:solidFill>
                <a:latin typeface="+mn-lt"/>
                <a:ea typeface="+mn-ea"/>
                <a:cs typeface="+mn-cs"/>
              </a:defRPr>
            </a:pPr>
            <a:endParaRPr lang="en-US"/>
          </a:p>
        </c:txPr>
        <c:crossAx val="987384048"/>
        <c:crossesAt val="0"/>
        <c:auto val="0"/>
        <c:lblOffset val="100"/>
        <c:baseTimeUnit val="days"/>
      </c:dateAx>
      <c:valAx>
        <c:axId val="987384048"/>
        <c:scaling>
          <c:orientation val="minMax"/>
          <c:max val="0.35000000000000003"/>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7401936"/>
        <c:crosses val="autoZero"/>
        <c:crossBetween val="between"/>
        <c:majorUnit val="5.000000000000001E-2"/>
      </c:valAx>
      <c:spPr>
        <a:noFill/>
        <a:ln>
          <a:noFill/>
        </a:ln>
        <a:effectLst/>
      </c:spPr>
    </c:plotArea>
    <c:legend>
      <c:legendPos val="r"/>
      <c:layout>
        <c:manualLayout>
          <c:xMode val="edge"/>
          <c:yMode val="edge"/>
          <c:x val="0.85854042938660735"/>
          <c:y val="0.10667371341800573"/>
          <c:w val="0.13402896598193687"/>
          <c:h val="0.793674545330016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bg-BG"/>
              <a:t>Средна доходност за периода 2017  – 2023 г. </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6"/>
          <c:order val="0"/>
          <c:tx>
            <c:strRef>
              <c:f>Sheet1!$A$8</c:f>
              <c:strCache>
                <c:ptCount val="1"/>
                <c:pt idx="0">
                  <c:v>България</c:v>
                </c:pt>
              </c:strCache>
            </c:strRef>
          </c:tx>
          <c:spPr>
            <a:solidFill>
              <a:srgbClr val="EF744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Средна доходност 2017 - 2023г</c:v>
                </c:pt>
              </c:strCache>
            </c:strRef>
          </c:cat>
          <c:val>
            <c:numRef>
              <c:f>Sheet1!$B$8</c:f>
              <c:numCache>
                <c:formatCode>0.00%</c:formatCode>
                <c:ptCount val="1"/>
                <c:pt idx="0">
                  <c:v>2.3E-2</c:v>
                </c:pt>
              </c:numCache>
            </c:numRef>
          </c:val>
          <c:extLst>
            <c:ext xmlns:c16="http://schemas.microsoft.com/office/drawing/2014/chart" uri="{C3380CC4-5D6E-409C-BE32-E72D297353CC}">
              <c16:uniqueId val="{00000000-C7FF-4F3A-B50E-709958E01EA2}"/>
            </c:ext>
          </c:extLst>
        </c:ser>
        <c:ser>
          <c:idx val="1"/>
          <c:order val="1"/>
          <c:tx>
            <c:strRef>
              <c:f>Sheet1!$A$3</c:f>
              <c:strCache>
                <c:ptCount val="1"/>
                <c:pt idx="0">
                  <c:v>Естония</c:v>
                </c:pt>
              </c:strCache>
            </c:strRef>
          </c:tx>
          <c:spPr>
            <a:solidFill>
              <a:srgbClr val="3D5A80"/>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7FF-4F3A-B50E-709958E01EA2}"/>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Средна доходност 2017 - 2023г</c:v>
                </c:pt>
              </c:strCache>
            </c:strRef>
          </c:cat>
          <c:val>
            <c:numRef>
              <c:f>Sheet1!$B$3</c:f>
              <c:numCache>
                <c:formatCode>0.00%</c:formatCode>
                <c:ptCount val="1"/>
                <c:pt idx="0">
                  <c:v>3.7999999999999999E-2</c:v>
                </c:pt>
              </c:numCache>
            </c:numRef>
          </c:val>
          <c:extLst>
            <c:ext xmlns:c16="http://schemas.microsoft.com/office/drawing/2014/chart" uri="{C3380CC4-5D6E-409C-BE32-E72D297353CC}">
              <c16:uniqueId val="{00000002-C7FF-4F3A-B50E-709958E01EA2}"/>
            </c:ext>
          </c:extLst>
        </c:ser>
        <c:ser>
          <c:idx val="2"/>
          <c:order val="2"/>
          <c:tx>
            <c:strRef>
              <c:f>Sheet1!$A$4</c:f>
              <c:strCache>
                <c:ptCount val="1"/>
                <c:pt idx="0">
                  <c:v>Латвия</c:v>
                </c:pt>
              </c:strCache>
            </c:strRef>
          </c:tx>
          <c:spPr>
            <a:solidFill>
              <a:srgbClr val="88A9D2"/>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7FF-4F3A-B50E-709958E01EA2}"/>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Средна доходност 2017 - 2023г</c:v>
                </c:pt>
              </c:strCache>
            </c:strRef>
          </c:cat>
          <c:val>
            <c:numRef>
              <c:f>Sheet1!$B$4</c:f>
              <c:numCache>
                <c:formatCode>0.00%</c:formatCode>
                <c:ptCount val="1"/>
                <c:pt idx="0">
                  <c:v>2.1000000000000001E-2</c:v>
                </c:pt>
              </c:numCache>
            </c:numRef>
          </c:val>
          <c:extLst>
            <c:ext xmlns:c16="http://schemas.microsoft.com/office/drawing/2014/chart" uri="{C3380CC4-5D6E-409C-BE32-E72D297353CC}">
              <c16:uniqueId val="{00000004-C7FF-4F3A-B50E-709958E01EA2}"/>
            </c:ext>
          </c:extLst>
        </c:ser>
        <c:ser>
          <c:idx val="3"/>
          <c:order val="3"/>
          <c:tx>
            <c:strRef>
              <c:f>Sheet1!$A$5</c:f>
              <c:strCache>
                <c:ptCount val="1"/>
                <c:pt idx="0">
                  <c:v>Литва</c:v>
                </c:pt>
              </c:strCache>
            </c:strRef>
          </c:tx>
          <c:spPr>
            <a:solidFill>
              <a:srgbClr val="F4BB2C"/>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7FF-4F3A-B50E-709958E01EA2}"/>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Средна доходност 2017 - 2023г</c:v>
                </c:pt>
              </c:strCache>
            </c:strRef>
          </c:cat>
          <c:val>
            <c:numRef>
              <c:f>Sheet1!$B$5</c:f>
              <c:numCache>
                <c:formatCode>0.00%</c:formatCode>
                <c:ptCount val="1"/>
                <c:pt idx="0">
                  <c:v>4.4999999999999998E-2</c:v>
                </c:pt>
              </c:numCache>
            </c:numRef>
          </c:val>
          <c:extLst>
            <c:ext xmlns:c16="http://schemas.microsoft.com/office/drawing/2014/chart" uri="{C3380CC4-5D6E-409C-BE32-E72D297353CC}">
              <c16:uniqueId val="{00000006-C7FF-4F3A-B50E-709958E01EA2}"/>
            </c:ext>
          </c:extLst>
        </c:ser>
        <c:ser>
          <c:idx val="4"/>
          <c:order val="4"/>
          <c:tx>
            <c:strRef>
              <c:f>Sheet1!$A$6</c:f>
              <c:strCache>
                <c:ptCount val="1"/>
                <c:pt idx="0">
                  <c:v>Полша</c:v>
                </c:pt>
              </c:strCache>
            </c:strRef>
          </c:tx>
          <c:spPr>
            <a:solidFill>
              <a:srgbClr val="84D2DC"/>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7FF-4F3A-B50E-709958E01EA2}"/>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Средна доходност 2017 - 2023г</c:v>
                </c:pt>
              </c:strCache>
            </c:strRef>
          </c:cat>
          <c:val>
            <c:numRef>
              <c:f>Sheet1!$B$6</c:f>
              <c:numCache>
                <c:formatCode>0.00%</c:formatCode>
                <c:ptCount val="1"/>
                <c:pt idx="0">
                  <c:v>6.5000000000000002E-2</c:v>
                </c:pt>
              </c:numCache>
            </c:numRef>
          </c:val>
          <c:extLst>
            <c:ext xmlns:c16="http://schemas.microsoft.com/office/drawing/2014/chart" uri="{C3380CC4-5D6E-409C-BE32-E72D297353CC}">
              <c16:uniqueId val="{00000008-C7FF-4F3A-B50E-709958E01EA2}"/>
            </c:ext>
          </c:extLst>
        </c:ser>
        <c:ser>
          <c:idx val="8"/>
          <c:order val="5"/>
          <c:tx>
            <c:strRef>
              <c:f>Sheet1!$A$10</c:f>
              <c:strCache>
                <c:ptCount val="1"/>
                <c:pt idx="0">
                  <c:v>Румъния</c:v>
                </c:pt>
              </c:strCache>
            </c:strRef>
          </c:tx>
          <c:spPr>
            <a:solidFill>
              <a:srgbClr val="97C68C"/>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7FF-4F3A-B50E-709958E01EA2}"/>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Средна доходност 2017 - 2023г</c:v>
                </c:pt>
              </c:strCache>
            </c:strRef>
          </c:cat>
          <c:val>
            <c:numRef>
              <c:f>Sheet1!$B$10</c:f>
              <c:numCache>
                <c:formatCode>0.00%</c:formatCode>
                <c:ptCount val="1"/>
                <c:pt idx="0">
                  <c:v>6.3E-2</c:v>
                </c:pt>
              </c:numCache>
            </c:numRef>
          </c:val>
          <c:extLst>
            <c:ext xmlns:c16="http://schemas.microsoft.com/office/drawing/2014/chart" uri="{C3380CC4-5D6E-409C-BE32-E72D297353CC}">
              <c16:uniqueId val="{0000000A-C7FF-4F3A-B50E-709958E01EA2}"/>
            </c:ext>
          </c:extLst>
        </c:ser>
        <c:ser>
          <c:idx val="7"/>
          <c:order val="6"/>
          <c:tx>
            <c:strRef>
              <c:f>Sheet1!$A$9</c:f>
              <c:strCache>
                <c:ptCount val="1"/>
                <c:pt idx="0">
                  <c:v>Хърватия</c:v>
                </c:pt>
              </c:strCache>
            </c:strRef>
          </c:tx>
          <c:spPr>
            <a:solidFill>
              <a:srgbClr val="DDB9D5"/>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7FF-4F3A-B50E-709958E01EA2}"/>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Средна доходност 2017 - 2023г</c:v>
                </c:pt>
              </c:strCache>
            </c:strRef>
          </c:cat>
          <c:val>
            <c:numRef>
              <c:f>Sheet1!$B$9</c:f>
              <c:numCache>
                <c:formatCode>0.00%</c:formatCode>
                <c:ptCount val="1"/>
                <c:pt idx="0">
                  <c:v>3.4000000000000002E-2</c:v>
                </c:pt>
              </c:numCache>
            </c:numRef>
          </c:val>
          <c:extLst>
            <c:ext xmlns:c16="http://schemas.microsoft.com/office/drawing/2014/chart" uri="{C3380CC4-5D6E-409C-BE32-E72D297353CC}">
              <c16:uniqueId val="{0000000C-C7FF-4F3A-B50E-709958E01EA2}"/>
            </c:ext>
          </c:extLst>
        </c:ser>
        <c:ser>
          <c:idx val="0"/>
          <c:order val="7"/>
          <c:tx>
            <c:strRef>
              <c:f>Sheet1!$A$2</c:f>
              <c:strCache>
                <c:ptCount val="1"/>
                <c:pt idx="0">
                  <c:v>Чили</c:v>
                </c:pt>
              </c:strCache>
            </c:strRef>
          </c:tx>
          <c:spPr>
            <a:solidFill>
              <a:srgbClr val="65A780"/>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C7FF-4F3A-B50E-709958E01EA2}"/>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Средна доходност 2017 - 2023г</c:v>
                </c:pt>
              </c:strCache>
            </c:strRef>
          </c:cat>
          <c:val>
            <c:numRef>
              <c:f>Sheet1!$B$2</c:f>
              <c:numCache>
                <c:formatCode>0.00%</c:formatCode>
                <c:ptCount val="1"/>
                <c:pt idx="0">
                  <c:v>6.4000000000000001E-2</c:v>
                </c:pt>
              </c:numCache>
            </c:numRef>
          </c:val>
          <c:extLst>
            <c:ext xmlns:c16="http://schemas.microsoft.com/office/drawing/2014/chart" uri="{C3380CC4-5D6E-409C-BE32-E72D297353CC}">
              <c16:uniqueId val="{0000000E-C7FF-4F3A-B50E-709958E01EA2}"/>
            </c:ext>
          </c:extLst>
        </c:ser>
        <c:dLbls>
          <c:dLblPos val="outEnd"/>
          <c:showLegendKey val="0"/>
          <c:showVal val="1"/>
          <c:showCatName val="0"/>
          <c:showSerName val="0"/>
          <c:showPercent val="0"/>
          <c:showBubbleSize val="0"/>
        </c:dLbls>
        <c:gapWidth val="219"/>
        <c:overlap val="-27"/>
        <c:axId val="839386432"/>
        <c:axId val="839381024"/>
      </c:barChart>
      <c:catAx>
        <c:axId val="839386432"/>
        <c:scaling>
          <c:orientation val="minMax"/>
        </c:scaling>
        <c:delete val="1"/>
        <c:axPos val="b"/>
        <c:numFmt formatCode="General" sourceLinked="1"/>
        <c:majorTickMark val="none"/>
        <c:minorTickMark val="none"/>
        <c:tickLblPos val="nextTo"/>
        <c:crossAx val="839381024"/>
        <c:crosses val="autoZero"/>
        <c:auto val="1"/>
        <c:lblAlgn val="ctr"/>
        <c:lblOffset val="100"/>
        <c:tickMarkSkip val="1"/>
        <c:noMultiLvlLbl val="0"/>
      </c:catAx>
      <c:valAx>
        <c:axId val="839381024"/>
        <c:scaling>
          <c:orientation val="minMax"/>
          <c:max val="8.0000000000000016E-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9386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00000"/>
                </a:solidFill>
                <a:latin typeface="Times New Roman"/>
                <a:ea typeface="Times New Roman"/>
                <a:cs typeface="Times New Roman"/>
              </a:defRPr>
            </a:pPr>
            <a:r>
              <a:rPr lang="bg-BG" sz="2000" b="1" dirty="0">
                <a:latin typeface="+mj-lt"/>
              </a:rPr>
              <a:t>Инвестиционен </a:t>
            </a:r>
            <a:r>
              <a:rPr lang="bg-BG" sz="2000" b="1" dirty="0" smtClean="0">
                <a:latin typeface="+mj-lt"/>
              </a:rPr>
              <a:t>портфейл </a:t>
            </a:r>
            <a:r>
              <a:rPr lang="bg-BG" sz="2000" b="1" dirty="0">
                <a:latin typeface="+mj-lt"/>
              </a:rPr>
              <a:t>към 3</a:t>
            </a:r>
            <a:r>
              <a:rPr lang="en-US" sz="2000" b="1" dirty="0">
                <a:latin typeface="+mj-lt"/>
              </a:rPr>
              <a:t>1</a:t>
            </a:r>
            <a:r>
              <a:rPr lang="bg-BG" sz="2000" b="1" dirty="0">
                <a:latin typeface="+mj-lt"/>
              </a:rPr>
              <a:t>.03.20</a:t>
            </a:r>
            <a:r>
              <a:rPr lang="en-US" sz="2000" b="1" dirty="0">
                <a:latin typeface="+mj-lt"/>
              </a:rPr>
              <a:t>2</a:t>
            </a:r>
            <a:r>
              <a:rPr lang="bg-BG" sz="2000" b="1" dirty="0">
                <a:latin typeface="+mj-lt"/>
              </a:rPr>
              <a:t>5 г.</a:t>
            </a:r>
          </a:p>
        </c:rich>
      </c:tx>
      <c:layout>
        <c:manualLayout>
          <c:xMode val="edge"/>
          <c:yMode val="edge"/>
          <c:x val="0.18408474691917986"/>
          <c:y val="1.5195556920887967E-2"/>
        </c:manualLayout>
      </c:layout>
      <c:overlay val="0"/>
      <c:spPr>
        <a:noFill/>
        <a:ln w="25400">
          <a:noFill/>
        </a:ln>
        <a:effectLst/>
      </c:spPr>
      <c:txPr>
        <a:bodyPr rot="0" spcFirstLastPara="1" vertOverflow="ellipsis" vert="horz" wrap="square" anchor="ctr" anchorCtr="1"/>
        <a:lstStyle/>
        <a:p>
          <a:pPr>
            <a:defRPr sz="1200" b="1" i="0" u="none" strike="noStrike" kern="1200" baseline="0">
              <a:solidFill>
                <a:srgbClr val="000000"/>
              </a:solidFill>
              <a:latin typeface="Times New Roman"/>
              <a:ea typeface="Times New Roman"/>
              <a:cs typeface="Times New Roman"/>
            </a:defRPr>
          </a:pPr>
          <a:endParaRPr lang="en-US"/>
        </a:p>
      </c:txPr>
    </c:title>
    <c:autoTitleDeleted val="0"/>
    <c:view3D>
      <c:rotX val="20"/>
      <c:rotY val="170"/>
      <c:rAngAx val="0"/>
      <c:perspective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37797962517743"/>
          <c:y val="0.23822761887823574"/>
          <c:w val="0.77429835258793644"/>
          <c:h val="0.6028407896651522"/>
        </c:manualLayout>
      </c:layout>
      <c:pie3DChart>
        <c:varyColors val="1"/>
        <c:ser>
          <c:idx val="0"/>
          <c:order val="0"/>
          <c:explosion val="6"/>
          <c:dPt>
            <c:idx val="0"/>
            <c:bubble3D val="0"/>
            <c:spPr>
              <a:solidFill>
                <a:srgbClr val="3D5A80"/>
              </a:solidFill>
              <a:ln>
                <a:noFill/>
              </a:ln>
              <a:effectLst/>
              <a:sp3d/>
            </c:spPr>
            <c:extLst>
              <c:ext xmlns:c16="http://schemas.microsoft.com/office/drawing/2014/chart" uri="{C3380CC4-5D6E-409C-BE32-E72D297353CC}">
                <c16:uniqueId val="{00000006-C521-44E5-A025-81B7D12EBCF0}"/>
              </c:ext>
            </c:extLst>
          </c:dPt>
          <c:dPt>
            <c:idx val="1"/>
            <c:bubble3D val="0"/>
            <c:spPr>
              <a:solidFill>
                <a:srgbClr val="65A780"/>
              </a:solidFill>
              <a:ln>
                <a:noFill/>
              </a:ln>
              <a:effectLst/>
              <a:sp3d/>
            </c:spPr>
            <c:extLst>
              <c:ext xmlns:c16="http://schemas.microsoft.com/office/drawing/2014/chart" uri="{C3380CC4-5D6E-409C-BE32-E72D297353CC}">
                <c16:uniqueId val="{00000001-C521-44E5-A025-81B7D12EBCF0}"/>
              </c:ext>
            </c:extLst>
          </c:dPt>
          <c:dPt>
            <c:idx val="2"/>
            <c:bubble3D val="0"/>
            <c:spPr>
              <a:solidFill>
                <a:srgbClr val="84D2DC"/>
              </a:solidFill>
              <a:ln>
                <a:noFill/>
              </a:ln>
              <a:effectLst/>
              <a:sp3d/>
            </c:spPr>
            <c:extLst>
              <c:ext xmlns:c16="http://schemas.microsoft.com/office/drawing/2014/chart" uri="{C3380CC4-5D6E-409C-BE32-E72D297353CC}">
                <c16:uniqueId val="{00000003-C521-44E5-A025-81B7D12EBCF0}"/>
              </c:ext>
            </c:extLst>
          </c:dPt>
          <c:dPt>
            <c:idx val="3"/>
            <c:bubble3D val="0"/>
            <c:spPr>
              <a:solidFill>
                <a:srgbClr val="F4BB2C"/>
              </a:solidFill>
              <a:ln>
                <a:noFill/>
              </a:ln>
              <a:effectLst/>
              <a:sp3d/>
            </c:spPr>
            <c:extLst>
              <c:ext xmlns:c16="http://schemas.microsoft.com/office/drawing/2014/chart" uri="{C3380CC4-5D6E-409C-BE32-E72D297353CC}">
                <c16:uniqueId val="{00000005-C521-44E5-A025-81B7D12EBCF0}"/>
              </c:ext>
            </c:extLst>
          </c:dPt>
          <c:dPt>
            <c:idx val="4"/>
            <c:bubble3D val="0"/>
            <c:spPr>
              <a:solidFill>
                <a:srgbClr val="DDB9D5"/>
              </a:solidFill>
              <a:ln>
                <a:noFill/>
              </a:ln>
              <a:effectLst/>
              <a:sp3d/>
            </c:spPr>
            <c:extLst>
              <c:ext xmlns:c16="http://schemas.microsoft.com/office/drawing/2014/chart" uri="{C3380CC4-5D6E-409C-BE32-E72D297353CC}">
                <c16:uniqueId val="{00000007-C521-44E5-A025-81B7D12EBCF0}"/>
              </c:ext>
            </c:extLst>
          </c:dPt>
          <c:dPt>
            <c:idx val="5"/>
            <c:bubble3D val="0"/>
            <c:spPr>
              <a:solidFill>
                <a:srgbClr val="EF744D"/>
              </a:solidFill>
              <a:ln>
                <a:noFill/>
              </a:ln>
              <a:effectLst/>
              <a:sp3d/>
            </c:spPr>
            <c:extLst>
              <c:ext xmlns:c16="http://schemas.microsoft.com/office/drawing/2014/chart" uri="{C3380CC4-5D6E-409C-BE32-E72D297353CC}">
                <c16:uniqueId val="{00000008-C521-44E5-A025-81B7D12EBCF0}"/>
              </c:ext>
            </c:extLst>
          </c:dPt>
          <c:dPt>
            <c:idx val="6"/>
            <c:bubble3D val="0"/>
            <c:spPr>
              <a:solidFill>
                <a:srgbClr val="97C68C"/>
              </a:solidFill>
              <a:ln>
                <a:noFill/>
              </a:ln>
              <a:effectLst/>
              <a:sp3d/>
            </c:spPr>
            <c:extLst>
              <c:ext xmlns:c16="http://schemas.microsoft.com/office/drawing/2014/chart" uri="{C3380CC4-5D6E-409C-BE32-E72D297353CC}">
                <c16:uniqueId val="{00000009-C521-44E5-A025-81B7D12EBCF0}"/>
              </c:ext>
            </c:extLst>
          </c:dPt>
          <c:dLbls>
            <c:dLbl>
              <c:idx val="0"/>
              <c:layout>
                <c:manualLayout>
                  <c:x val="0.1039485289629494"/>
                  <c:y val="-0.2189197885171951"/>
                </c:manualLayout>
              </c:layout>
              <c:tx>
                <c:rich>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fld id="{8760B206-664C-422D-BEB8-404FD274F93D}" type="CATEGORYNAME">
                      <a:rPr lang="ru-RU" sz="1400">
                        <a:latin typeface="+mn-lt"/>
                      </a:rPr>
                      <a:pPr>
                        <a:defRPr sz="1400">
                          <a:latin typeface="+mn-lt"/>
                        </a:defRPr>
                      </a:pPr>
                      <a:t>[CATEGORY NAME]</a:t>
                    </a:fld>
                    <a:r>
                      <a:rPr lang="ru-RU" sz="1400" baseline="0" dirty="0">
                        <a:latin typeface="+mn-lt"/>
                      </a:rPr>
                      <a:t>
</a:t>
                    </a:r>
                    <a:r>
                      <a:rPr lang="ru-RU" sz="1400" baseline="0" dirty="0" smtClean="0">
                        <a:latin typeface="+mn-lt"/>
                      </a:rPr>
                      <a:t>59,15</a:t>
                    </a:r>
                    <a:r>
                      <a:rPr lang="ru-RU" sz="1400" baseline="0" dirty="0">
                        <a:latin typeface="+mn-lt"/>
                      </a:rPr>
                      <a:t>%</a:t>
                    </a:r>
                  </a:p>
                </c:rich>
              </c:tx>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3322773606787518"/>
                      <c:h val="0.34606202202137465"/>
                    </c:manualLayout>
                  </c15:layout>
                  <c15:dlblFieldTable/>
                  <c15:showDataLabelsRange val="0"/>
                </c:ext>
                <c:ext xmlns:c16="http://schemas.microsoft.com/office/drawing/2014/chart" uri="{C3380CC4-5D6E-409C-BE32-E72D297353CC}">
                  <c16:uniqueId val="{00000006-C521-44E5-A025-81B7D12EBCF0}"/>
                </c:ext>
              </c:extLst>
            </c:dLbl>
            <c:dLbl>
              <c:idx val="1"/>
              <c:layout>
                <c:manualLayout>
                  <c:x val="-0.17772085396377568"/>
                  <c:y val="-0.12254151239308639"/>
                </c:manualLayout>
              </c:layout>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521-44E5-A025-81B7D12EBCF0}"/>
                </c:ext>
              </c:extLst>
            </c:dLbl>
            <c:dLbl>
              <c:idx val="2"/>
              <c:layout>
                <c:manualLayout>
                  <c:x val="-1.7030965755574962E-2"/>
                  <c:y val="-0.21425730407928989"/>
                </c:manualLayout>
              </c:layout>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521-44E5-A025-81B7D12EBCF0}"/>
                </c:ext>
              </c:extLst>
            </c:dLbl>
            <c:dLbl>
              <c:idx val="3"/>
              <c:layout>
                <c:manualLayout>
                  <c:x val="-1.3784303955634924E-16"/>
                  <c:y val="-8.7225339132403115E-2"/>
                </c:manualLayout>
              </c:layout>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521-44E5-A025-81B7D12EBCF0}"/>
                </c:ext>
              </c:extLst>
            </c:dLbl>
            <c:dLbl>
              <c:idx val="4"/>
              <c:layout>
                <c:manualLayout>
                  <c:x val="3.0293061193437776E-2"/>
                  <c:y val="7.7737400471999826E-2"/>
                </c:manualLayout>
              </c:layout>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521-44E5-A025-81B7D12EBCF0}"/>
                </c:ext>
              </c:extLst>
            </c:dLbl>
            <c:dLbl>
              <c:idx val="5"/>
              <c:layout>
                <c:manualLayout>
                  <c:x val="1.9912673959233358E-2"/>
                  <c:y val="0.11761565098480337"/>
                </c:manualLayout>
              </c:layout>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C521-44E5-A025-81B7D12EBCF0}"/>
                </c:ext>
              </c:extLst>
            </c:dLbl>
            <c:dLbl>
              <c:idx val="6"/>
              <c:layout>
                <c:manualLayout>
                  <c:x val="-0.25081142031159148"/>
                  <c:y val="5.2069432497408412E-2"/>
                </c:manualLayout>
              </c:layout>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521-44E5-A025-81B7D12EBCF0}"/>
                </c:ext>
              </c:extLst>
            </c:dLbl>
            <c:dLbl>
              <c:idx val="7"/>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521-44E5-A025-81B7D12EBCF0}"/>
                </c:ext>
              </c:extLst>
            </c:dLbl>
            <c:dLbl>
              <c:idx val="8"/>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521-44E5-A025-81B7D12EBCF0}"/>
                </c:ext>
              </c:extLst>
            </c:dLbl>
            <c:dLbl>
              <c:idx val="9"/>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C521-44E5-A025-81B7D12EBCF0}"/>
                </c:ext>
              </c:extLst>
            </c:dLbl>
            <c:dLbl>
              <c:idx val="11"/>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521-44E5-A025-81B7D12EBCF0}"/>
                </c:ext>
              </c:extLst>
            </c:dLbl>
            <c:dLbl>
              <c:idx val="12"/>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C521-44E5-A025-81B7D12EBCF0}"/>
                </c:ext>
              </c:extLst>
            </c:dLbl>
            <c:dLbl>
              <c:idx val="13"/>
              <c:numFmt formatCode="0.00%" sourceLinked="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Times New Roman"/>
                      <a:cs typeface="Times New Roman"/>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521-44E5-A025-81B7D12EBCF0}"/>
                </c:ext>
              </c:extLst>
            </c:dLbl>
            <c:numFmt formatCode="0.00%" sourceLinked="0"/>
            <c:spPr>
              <a:noFill/>
              <a:ln w="25400">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Times New Roman"/>
                    <a:cs typeface="Times New Roman"/>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'[DPFPS_2025_Q1_BG.xlsx]Таблица № 4.1-ПС'!$B$7:$B$9,'[DPFPS_2025_Q1_BG.xlsx]Таблица № 4.1-ПС'!$B$11:$B$14</c:f>
              <c:strCache>
                <c:ptCount val="7"/>
                <c:pt idx="0">
                  <c:v>Дългови ценни книжа, издадени или гарантирани от държави или техните централни банки, от ЕЦБ, ЕИБ или международни финансови организации</c:v>
                </c:pt>
                <c:pt idx="1">
                  <c:v>Корпоративни облигации</c:v>
                </c:pt>
                <c:pt idx="2">
                  <c:v>Общински облигации</c:v>
                </c:pt>
                <c:pt idx="3">
                  <c:v>Акции, права и варанти</c:v>
                </c:pt>
                <c:pt idx="4">
                  <c:v>Акции и дялове на КИС и АИФ</c:v>
                </c:pt>
                <c:pt idx="5">
                  <c:v>Влогове в банки</c:v>
                </c:pt>
                <c:pt idx="6">
                  <c:v>Инвестиционни имоти</c:v>
                </c:pt>
              </c:strCache>
            </c:strRef>
          </c:cat>
          <c:val>
            <c:numRef>
              <c:f>'[DPFPS_2025_Q1_BG.xlsx]Таблица № 4.1-ПС'!$D$7:$D$9,'[DPFPS_2025_Q1_BG.xlsx]Таблица № 4.1-ПС'!$D$11:$D$14</c:f>
              <c:numCache>
                <c:formatCode>_-* #,##0.00\ _л_в_-;\-* #,##0.00\ _л_в_-;_-* "-"\ _л_в_-;_-@_-</c:formatCode>
                <c:ptCount val="7"/>
                <c:pt idx="0">
                  <c:v>59.157571070624527</c:v>
                </c:pt>
                <c:pt idx="1">
                  <c:v>7.4752225914447727</c:v>
                </c:pt>
                <c:pt idx="2">
                  <c:v>5.7492630301656644E-3</c:v>
                </c:pt>
                <c:pt idx="3">
                  <c:v>16.356068917711106</c:v>
                </c:pt>
                <c:pt idx="4">
                  <c:v>15.572411987608284</c:v>
                </c:pt>
                <c:pt idx="5">
                  <c:v>0.42969028412060267</c:v>
                </c:pt>
                <c:pt idx="6">
                  <c:v>1.0032858854605442</c:v>
                </c:pt>
              </c:numCache>
            </c:numRef>
          </c:val>
          <c:extLst>
            <c:ext xmlns:c16="http://schemas.microsoft.com/office/drawing/2014/chart" uri="{C3380CC4-5D6E-409C-BE32-E72D297353CC}">
              <c16:uniqueId val="{00000010-C521-44E5-A025-81B7D12EBCF0}"/>
            </c:ext>
          </c:extLst>
        </c:ser>
        <c:dLbls>
          <c:showLegendKey val="0"/>
          <c:showVal val="0"/>
          <c:showCatName val="0"/>
          <c:showSerName val="0"/>
          <c:showPercent val="0"/>
          <c:showBubbleSize val="0"/>
          <c:showLeaderLines val="1"/>
        </c:dLbls>
      </c:pie3DChart>
      <c:spPr>
        <a:noFill/>
        <a:ln w="25400">
          <a:noFill/>
        </a:ln>
        <a:effectLst/>
      </c:spPr>
    </c:plotArea>
    <c:plotVisOnly val="1"/>
    <c:dispBlanksAs val="zero"/>
    <c:showDLblsOverMax val="0"/>
  </c:chart>
  <c:spPr>
    <a:noFill/>
    <a:ln w="9525" cap="flat" cmpd="sng" algn="ctr">
      <a:noFill/>
      <a:prstDash val="solid"/>
      <a:miter lim="800000"/>
    </a:ln>
    <a:effectLst/>
  </c:spPr>
  <c:txPr>
    <a:bodyPr/>
    <a:lstStyle/>
    <a:p>
      <a:pPr>
        <a:defRPr sz="1200" b="0" i="0" u="none" strike="noStrike" baseline="0">
          <a:solidFill>
            <a:srgbClr val="000000"/>
          </a:solidFill>
          <a:latin typeface="Times New Roman"/>
          <a:ea typeface="Times New Roman"/>
          <a:cs typeface="Times New Roman"/>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2000" b="1" dirty="0" smtClean="0">
                <a:solidFill>
                  <a:schemeClr val="tx1"/>
                </a:solidFill>
                <a:latin typeface="+mj-lt"/>
              </a:rPr>
              <a:t>Регионално разпределение на инвестициите на пенсионните фондове</a:t>
            </a:r>
            <a:r>
              <a:rPr lang="bg-BG" sz="2000" b="1" baseline="0" dirty="0" smtClean="0">
                <a:solidFill>
                  <a:schemeClr val="tx1"/>
                </a:solidFill>
                <a:latin typeface="+mj-lt"/>
              </a:rPr>
              <a:t> </a:t>
            </a:r>
            <a:r>
              <a:rPr lang="bg-BG" sz="2000" b="1" baseline="0" dirty="0">
                <a:solidFill>
                  <a:schemeClr val="tx1"/>
                </a:solidFill>
                <a:latin typeface="+mj-lt"/>
              </a:rPr>
              <a:t>по държави</a:t>
            </a:r>
            <a:endParaRPr lang="en-US" sz="2000" b="1" dirty="0">
              <a:solidFill>
                <a:schemeClr val="tx1"/>
              </a:solidFill>
              <a:latin typeface="+mj-lt"/>
            </a:endParaRPr>
          </a:p>
        </c:rich>
      </c:tx>
      <c:layout>
        <c:manualLayout>
          <c:xMode val="edge"/>
          <c:yMode val="edge"/>
          <c:x val="6.1920906007255139E-2"/>
          <c:y val="1.49253731343283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rgbClr val="3D5A80"/>
              </a:solidFill>
              <a:ln w="19050">
                <a:noFill/>
              </a:ln>
              <a:effectLst/>
            </c:spPr>
            <c:extLst>
              <c:ext xmlns:c16="http://schemas.microsoft.com/office/drawing/2014/chart" uri="{C3380CC4-5D6E-409C-BE32-E72D297353CC}">
                <c16:uniqueId val="{00000001-F207-48A4-8034-7DCB9DB53F6D}"/>
              </c:ext>
            </c:extLst>
          </c:dPt>
          <c:dPt>
            <c:idx val="1"/>
            <c:bubble3D val="0"/>
            <c:spPr>
              <a:solidFill>
                <a:srgbClr val="EF744D"/>
              </a:solidFill>
              <a:ln w="19050">
                <a:noFill/>
              </a:ln>
              <a:effectLst/>
            </c:spPr>
            <c:extLst>
              <c:ext xmlns:c16="http://schemas.microsoft.com/office/drawing/2014/chart" uri="{C3380CC4-5D6E-409C-BE32-E72D297353CC}">
                <c16:uniqueId val="{00000003-F207-48A4-8034-7DCB9DB53F6D}"/>
              </c:ext>
            </c:extLst>
          </c:dPt>
          <c:dPt>
            <c:idx val="2"/>
            <c:bubble3D val="0"/>
            <c:spPr>
              <a:solidFill>
                <a:srgbClr val="97C68C"/>
              </a:solidFill>
              <a:ln w="19050">
                <a:noFill/>
              </a:ln>
              <a:effectLst/>
            </c:spPr>
            <c:extLst>
              <c:ext xmlns:c16="http://schemas.microsoft.com/office/drawing/2014/chart" uri="{C3380CC4-5D6E-409C-BE32-E72D297353CC}">
                <c16:uniqueId val="{00000005-F207-48A4-8034-7DCB9DB53F6D}"/>
              </c:ext>
            </c:extLst>
          </c:dPt>
          <c:dPt>
            <c:idx val="3"/>
            <c:bubble3D val="0"/>
            <c:spPr>
              <a:solidFill>
                <a:schemeClr val="accent4"/>
              </a:solidFill>
              <a:ln w="19050">
                <a:noFill/>
              </a:ln>
              <a:effectLst/>
            </c:spPr>
            <c:extLst>
              <c:ext xmlns:c16="http://schemas.microsoft.com/office/drawing/2014/chart" uri="{C3380CC4-5D6E-409C-BE32-E72D297353CC}">
                <c16:uniqueId val="{00000007-F207-48A4-8034-7DCB9DB53F6D}"/>
              </c:ext>
            </c:extLst>
          </c:dPt>
          <c:dPt>
            <c:idx val="4"/>
            <c:bubble3D val="0"/>
            <c:spPr>
              <a:solidFill>
                <a:srgbClr val="88A9D2"/>
              </a:solidFill>
              <a:ln w="19050">
                <a:noFill/>
              </a:ln>
              <a:effectLst/>
            </c:spPr>
            <c:extLst>
              <c:ext xmlns:c16="http://schemas.microsoft.com/office/drawing/2014/chart" uri="{C3380CC4-5D6E-409C-BE32-E72D297353CC}">
                <c16:uniqueId val="{00000009-F207-48A4-8034-7DCB9DB53F6D}"/>
              </c:ext>
            </c:extLst>
          </c:dPt>
          <c:dPt>
            <c:idx val="5"/>
            <c:bubble3D val="0"/>
            <c:explosion val="3"/>
            <c:spPr>
              <a:solidFill>
                <a:srgbClr val="65A780"/>
              </a:solidFill>
              <a:ln w="19050">
                <a:noFill/>
              </a:ln>
              <a:effectLst/>
            </c:spPr>
            <c:extLst>
              <c:ext xmlns:c16="http://schemas.microsoft.com/office/drawing/2014/chart" uri="{C3380CC4-5D6E-409C-BE32-E72D297353CC}">
                <c16:uniqueId val="{0000000B-F207-48A4-8034-7DCB9DB53F6D}"/>
              </c:ext>
            </c:extLst>
          </c:dPt>
          <c:dPt>
            <c:idx val="6"/>
            <c:bubble3D val="0"/>
            <c:explosion val="12"/>
            <c:spPr>
              <a:solidFill>
                <a:srgbClr val="DDB9D5"/>
              </a:solidFill>
              <a:ln w="19050">
                <a:noFill/>
              </a:ln>
              <a:effectLst/>
            </c:spPr>
            <c:extLst>
              <c:ext xmlns:c16="http://schemas.microsoft.com/office/drawing/2014/chart" uri="{C3380CC4-5D6E-409C-BE32-E72D297353CC}">
                <c16:uniqueId val="{0000000D-F207-48A4-8034-7DCB9DB53F6D}"/>
              </c:ext>
            </c:extLst>
          </c:dPt>
          <c:dPt>
            <c:idx val="7"/>
            <c:bubble3D val="0"/>
            <c:explosion val="17"/>
            <c:spPr>
              <a:solidFill>
                <a:srgbClr val="84D2DC"/>
              </a:solidFill>
              <a:ln w="19050">
                <a:noFill/>
              </a:ln>
              <a:effectLst/>
            </c:spPr>
            <c:extLst>
              <c:ext xmlns:c16="http://schemas.microsoft.com/office/drawing/2014/chart" uri="{C3380CC4-5D6E-409C-BE32-E72D297353CC}">
                <c16:uniqueId val="{0000000F-F207-48A4-8034-7DCB9DB53F6D}"/>
              </c:ext>
            </c:extLst>
          </c:dPt>
          <c:dPt>
            <c:idx val="8"/>
            <c:bubble3D val="0"/>
            <c:spPr>
              <a:solidFill>
                <a:schemeClr val="accent3">
                  <a:lumMod val="75000"/>
                </a:schemeClr>
              </a:solidFill>
              <a:ln w="19050">
                <a:noFill/>
              </a:ln>
              <a:effectLst/>
            </c:spPr>
            <c:extLst>
              <c:ext xmlns:c16="http://schemas.microsoft.com/office/drawing/2014/chart" uri="{C3380CC4-5D6E-409C-BE32-E72D297353CC}">
                <c16:uniqueId val="{00000011-F207-48A4-8034-7DCB9DB53F6D}"/>
              </c:ext>
            </c:extLst>
          </c:dPt>
          <c:dLbls>
            <c:dLbl>
              <c:idx val="0"/>
              <c:tx>
                <c:rich>
                  <a:bodyPr/>
                  <a:lstStyle/>
                  <a:p>
                    <a:r>
                      <a:rPr lang="bg-BG" dirty="0" smtClean="0">
                        <a:solidFill>
                          <a:schemeClr val="bg1"/>
                        </a:solidFill>
                      </a:rPr>
                      <a:t>България</a:t>
                    </a:r>
                    <a:br>
                      <a:rPr lang="bg-BG" dirty="0" smtClean="0">
                        <a:solidFill>
                          <a:schemeClr val="bg1"/>
                        </a:solidFill>
                      </a:rPr>
                    </a:br>
                    <a:fld id="{FFDC3B08-5FB8-42EE-9E4F-E7BC2E22800A}" type="VALUE">
                      <a:rPr lang="en-US" smtClean="0">
                        <a:solidFill>
                          <a:schemeClr val="bg1"/>
                        </a:solidFill>
                      </a:rPr>
                      <a:pPr/>
                      <a:t>[VALUE]</a:t>
                    </a:fld>
                    <a:endParaRPr lang="bg-BG" dirty="0" smtClean="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07-48A4-8034-7DCB9DB53F6D}"/>
                </c:ext>
              </c:extLst>
            </c:dLbl>
            <c:dLbl>
              <c:idx val="5"/>
              <c:layout>
                <c:manualLayout>
                  <c:x val="-1.0237655223410969E-2"/>
                  <c:y val="8.496214092641405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207-48A4-8034-7DCB9DB53F6D}"/>
                </c:ext>
              </c:extLst>
            </c:dLbl>
            <c:dLbl>
              <c:idx val="7"/>
              <c:layout>
                <c:manualLayout>
                  <c:x val="2.3026795722387618E-2"/>
                  <c:y val="-4.506153148766851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207-48A4-8034-7DCB9DB53F6D}"/>
                </c:ext>
              </c:extLst>
            </c:dLbl>
            <c:dLbl>
              <c:idx val="8"/>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bg-BG" dirty="0" smtClean="0"/>
                      <a:t>други</a:t>
                    </a:r>
                    <a:r>
                      <a:rPr lang="bg-BG" baseline="0" dirty="0"/>
                      <a:t>
</a:t>
                    </a:r>
                    <a:fld id="{46AE2738-D62A-4673-A6F4-7F1D35082D6D}" type="PERCENTAGE">
                      <a:rPr lang="en-US" baseline="0"/>
                      <a:pPr>
                        <a:defRPr sz="1600">
                          <a:solidFill>
                            <a:schemeClr val="bg1"/>
                          </a:solidFill>
                        </a:defRPr>
                      </a:pPr>
                      <a:t>[PERCENTAGE]</a:t>
                    </a:fld>
                    <a:endParaRPr lang="bg-BG" baseline="0"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207-48A4-8034-7DCB9DB53F6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Sheet2!$S$37:$S$45</c:f>
              <c:strCache>
                <c:ptCount val="9"/>
                <c:pt idx="0">
                  <c:v>България</c:v>
                </c:pt>
                <c:pt idx="1">
                  <c:v>Германия</c:v>
                </c:pt>
                <c:pt idx="2">
                  <c:v>Америка</c:v>
                </c:pt>
                <c:pt idx="3">
                  <c:v>Франция</c:v>
                </c:pt>
                <c:pt idx="4">
                  <c:v>Румъния</c:v>
                </c:pt>
                <c:pt idx="5">
                  <c:v>Унгария</c:v>
                </c:pt>
                <c:pt idx="6">
                  <c:v>Люксембург</c:v>
                </c:pt>
                <c:pt idx="7">
                  <c:v>Нидерландия</c:v>
                </c:pt>
                <c:pt idx="8">
                  <c:v>Other</c:v>
                </c:pt>
              </c:strCache>
            </c:strRef>
          </c:cat>
          <c:val>
            <c:numRef>
              <c:f>Sheet2!$T$37:$T$45</c:f>
              <c:numCache>
                <c:formatCode>0.00%</c:formatCode>
                <c:ptCount val="9"/>
                <c:pt idx="0">
                  <c:v>0.24039501863014665</c:v>
                </c:pt>
                <c:pt idx="1">
                  <c:v>0.15966181751398217</c:v>
                </c:pt>
                <c:pt idx="2">
                  <c:v>0.15790316395857534</c:v>
                </c:pt>
                <c:pt idx="3">
                  <c:v>0.11299698764760714</c:v>
                </c:pt>
                <c:pt idx="4">
                  <c:v>8.6367156344471466E-2</c:v>
                </c:pt>
                <c:pt idx="5">
                  <c:v>3.6576773835063837E-2</c:v>
                </c:pt>
                <c:pt idx="6">
                  <c:v>2.7112155990611852E-2</c:v>
                </c:pt>
                <c:pt idx="7">
                  <c:v>2.0663303198521447E-2</c:v>
                </c:pt>
                <c:pt idx="8">
                  <c:v>0.15832362288102017</c:v>
                </c:pt>
              </c:numCache>
            </c:numRef>
          </c:val>
          <c:extLst>
            <c:ext xmlns:c16="http://schemas.microsoft.com/office/drawing/2014/chart" uri="{C3380CC4-5D6E-409C-BE32-E72D297353CC}">
              <c16:uniqueId val="{00000012-F207-48A4-8034-7DCB9DB53F6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'Доходност май'!$C$2</c:f>
              <c:strCache>
                <c:ptCount val="1"/>
                <c:pt idx="0">
                  <c:v>УПФ</c:v>
                </c:pt>
              </c:strCache>
            </c:strRef>
          </c:tx>
          <c:spPr>
            <a:ln w="28575" cap="rnd">
              <a:solidFill>
                <a:srgbClr val="65A780"/>
              </a:solidFill>
              <a:round/>
            </a:ln>
            <a:effectLst/>
          </c:spPr>
          <c:marker>
            <c:symbol val="none"/>
          </c:marker>
          <c:cat>
            <c:strRef>
              <c:f>'Доходност май'!$B$7:$B$27</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до 31.05.2025</c:v>
                </c:pt>
              </c:strCache>
            </c:strRef>
          </c:cat>
          <c:val>
            <c:numRef>
              <c:f>'Доходност май'!$C$7:$C$27</c:f>
              <c:numCache>
                <c:formatCode>0.00%</c:formatCode>
                <c:ptCount val="21"/>
                <c:pt idx="0">
                  <c:v>7.5926751494821976E-2</c:v>
                </c:pt>
                <c:pt idx="1">
                  <c:v>7.34970692422489E-2</c:v>
                </c:pt>
                <c:pt idx="2">
                  <c:v>0.15384258558382463</c:v>
                </c:pt>
                <c:pt idx="3">
                  <c:v>-0.20146028539559899</c:v>
                </c:pt>
                <c:pt idx="4">
                  <c:v>7.9052379692712962E-2</c:v>
                </c:pt>
                <c:pt idx="5">
                  <c:v>4.9911480136183989E-2</c:v>
                </c:pt>
                <c:pt idx="6">
                  <c:v>-4.1311360560301619E-3</c:v>
                </c:pt>
                <c:pt idx="7">
                  <c:v>7.4711928062022204E-2</c:v>
                </c:pt>
                <c:pt idx="8">
                  <c:v>4.7263526797128079E-2</c:v>
                </c:pt>
                <c:pt idx="9">
                  <c:v>6.1295566009235899E-2</c:v>
                </c:pt>
                <c:pt idx="10">
                  <c:v>1.4715224921505373E-2</c:v>
                </c:pt>
                <c:pt idx="11">
                  <c:v>4.0958727002491965E-2</c:v>
                </c:pt>
                <c:pt idx="12">
                  <c:v>6.3408089447883051E-2</c:v>
                </c:pt>
                <c:pt idx="13">
                  <c:v>-4.1798398437708821E-2</c:v>
                </c:pt>
                <c:pt idx="14">
                  <c:v>6.4943978659295756E-2</c:v>
                </c:pt>
                <c:pt idx="15">
                  <c:v>1.4554737009695369E-2</c:v>
                </c:pt>
                <c:pt idx="16">
                  <c:v>4.4773088899870778E-2</c:v>
                </c:pt>
                <c:pt idx="17">
                  <c:v>-0.10789982578587196</c:v>
                </c:pt>
                <c:pt idx="18">
                  <c:v>8.3219761801084383E-2</c:v>
                </c:pt>
                <c:pt idx="19">
                  <c:v>5.4791829578725852E-2</c:v>
                </c:pt>
                <c:pt idx="20">
                  <c:v>1.9276501704846336E-2</c:v>
                </c:pt>
              </c:numCache>
            </c:numRef>
          </c:val>
          <c:smooth val="0"/>
          <c:extLst>
            <c:ext xmlns:c16="http://schemas.microsoft.com/office/drawing/2014/chart" uri="{C3380CC4-5D6E-409C-BE32-E72D297353CC}">
              <c16:uniqueId val="{00000000-640F-4127-A94B-401D2AED862D}"/>
            </c:ext>
          </c:extLst>
        </c:ser>
        <c:ser>
          <c:idx val="1"/>
          <c:order val="1"/>
          <c:tx>
            <c:strRef>
              <c:f>'Доходност май'!$D$2</c:f>
              <c:strCache>
                <c:ptCount val="1"/>
                <c:pt idx="0">
                  <c:v>ППФ</c:v>
                </c:pt>
              </c:strCache>
            </c:strRef>
          </c:tx>
          <c:spPr>
            <a:ln w="28575" cap="rnd">
              <a:solidFill>
                <a:srgbClr val="EF744D"/>
              </a:solidFill>
              <a:round/>
            </a:ln>
            <a:effectLst/>
          </c:spPr>
          <c:marker>
            <c:symbol val="none"/>
          </c:marker>
          <c:cat>
            <c:strRef>
              <c:f>'Доходност май'!$B$7:$B$27</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до 31.05.2025</c:v>
                </c:pt>
              </c:strCache>
            </c:strRef>
          </c:cat>
          <c:val>
            <c:numRef>
              <c:f>'Доходност май'!$D$7:$D$27</c:f>
              <c:numCache>
                <c:formatCode>0.00%</c:formatCode>
                <c:ptCount val="21"/>
                <c:pt idx="0">
                  <c:v>8.3310110979489885E-2</c:v>
                </c:pt>
                <c:pt idx="1">
                  <c:v>8.4472544200458632E-2</c:v>
                </c:pt>
                <c:pt idx="2">
                  <c:v>0.15566531190927091</c:v>
                </c:pt>
                <c:pt idx="3">
                  <c:v>-0.23130100658202005</c:v>
                </c:pt>
                <c:pt idx="4">
                  <c:v>7.8458839223590218E-2</c:v>
                </c:pt>
                <c:pt idx="5">
                  <c:v>5.1578606593083262E-2</c:v>
                </c:pt>
                <c:pt idx="6">
                  <c:v>5.0039808669235493E-3</c:v>
                </c:pt>
                <c:pt idx="7">
                  <c:v>7.0784062497478317E-2</c:v>
                </c:pt>
                <c:pt idx="8">
                  <c:v>5.3020816610058842E-2</c:v>
                </c:pt>
                <c:pt idx="9">
                  <c:v>5.8908124726393882E-2</c:v>
                </c:pt>
                <c:pt idx="10">
                  <c:v>1.7813712859120461E-2</c:v>
                </c:pt>
                <c:pt idx="11">
                  <c:v>4.4844020122441194E-2</c:v>
                </c:pt>
                <c:pt idx="12">
                  <c:v>6.5081110156258504E-2</c:v>
                </c:pt>
                <c:pt idx="13">
                  <c:v>-3.568277686564629E-2</c:v>
                </c:pt>
                <c:pt idx="14">
                  <c:v>5.8112833575401708E-2</c:v>
                </c:pt>
                <c:pt idx="15">
                  <c:v>1.6600804937109054E-2</c:v>
                </c:pt>
                <c:pt idx="16">
                  <c:v>4.9397707879466402E-2</c:v>
                </c:pt>
                <c:pt idx="17">
                  <c:v>-8.7743103121827135E-2</c:v>
                </c:pt>
                <c:pt idx="18">
                  <c:v>7.7290644146728274E-2</c:v>
                </c:pt>
                <c:pt idx="19">
                  <c:v>5.8697889718717429E-2</c:v>
                </c:pt>
                <c:pt idx="20">
                  <c:v>1.4534978383590609E-2</c:v>
                </c:pt>
              </c:numCache>
            </c:numRef>
          </c:val>
          <c:smooth val="0"/>
          <c:extLst>
            <c:ext xmlns:c16="http://schemas.microsoft.com/office/drawing/2014/chart" uri="{C3380CC4-5D6E-409C-BE32-E72D297353CC}">
              <c16:uniqueId val="{00000001-640F-4127-A94B-401D2AED862D}"/>
            </c:ext>
          </c:extLst>
        </c:ser>
        <c:dLbls>
          <c:showLegendKey val="0"/>
          <c:showVal val="0"/>
          <c:showCatName val="0"/>
          <c:showSerName val="0"/>
          <c:showPercent val="0"/>
          <c:showBubbleSize val="0"/>
        </c:dLbls>
        <c:smooth val="0"/>
        <c:axId val="1019745279"/>
        <c:axId val="1019738207"/>
      </c:lineChart>
      <c:catAx>
        <c:axId val="101974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19738207"/>
        <c:crosses val="autoZero"/>
        <c:auto val="1"/>
        <c:lblAlgn val="ctr"/>
        <c:lblOffset val="100"/>
        <c:noMultiLvlLbl val="0"/>
      </c:catAx>
      <c:valAx>
        <c:axId val="10197382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19745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'Доходност май'!$E$2</c:f>
              <c:strCache>
                <c:ptCount val="1"/>
                <c:pt idx="0">
                  <c:v>ДПФ</c:v>
                </c:pt>
              </c:strCache>
            </c:strRef>
          </c:tx>
          <c:spPr>
            <a:ln w="28575" cap="rnd">
              <a:solidFill>
                <a:srgbClr val="3D5A80"/>
              </a:solidFill>
              <a:round/>
            </a:ln>
            <a:effectLst/>
          </c:spPr>
          <c:marker>
            <c:symbol val="none"/>
          </c:marker>
          <c:cat>
            <c:strRef>
              <c:f>'Доходност май'!$B$7:$B$27</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до 31.05.2025</c:v>
                </c:pt>
              </c:strCache>
            </c:strRef>
          </c:cat>
          <c:val>
            <c:numRef>
              <c:f>'Доходност май'!$E$7:$E$27</c:f>
              <c:numCache>
                <c:formatCode>0.00%</c:formatCode>
                <c:ptCount val="21"/>
                <c:pt idx="0">
                  <c:v>8.9951969613216679E-2</c:v>
                </c:pt>
                <c:pt idx="1">
                  <c:v>6.8347284785576376E-2</c:v>
                </c:pt>
                <c:pt idx="2">
                  <c:v>0.16549584402842221</c:v>
                </c:pt>
                <c:pt idx="3">
                  <c:v>-0.24714062269586992</c:v>
                </c:pt>
                <c:pt idx="4">
                  <c:v>7.6021898347567993E-2</c:v>
                </c:pt>
                <c:pt idx="5">
                  <c:v>5.4816206384476845E-2</c:v>
                </c:pt>
                <c:pt idx="6">
                  <c:v>-3.3464163993590923E-3</c:v>
                </c:pt>
                <c:pt idx="7">
                  <c:v>8.049691891407991E-2</c:v>
                </c:pt>
                <c:pt idx="8">
                  <c:v>6.3534332352505538E-2</c:v>
                </c:pt>
                <c:pt idx="9">
                  <c:v>6.6361640313099865E-2</c:v>
                </c:pt>
                <c:pt idx="10">
                  <c:v>1.6831328187530154E-2</c:v>
                </c:pt>
                <c:pt idx="11">
                  <c:v>5.2343184781260731E-2</c:v>
                </c:pt>
                <c:pt idx="12">
                  <c:v>7.516109408389117E-2</c:v>
                </c:pt>
                <c:pt idx="13">
                  <c:v>-4.5607525359862511E-2</c:v>
                </c:pt>
                <c:pt idx="14">
                  <c:v>6.4797137655925929E-2</c:v>
                </c:pt>
                <c:pt idx="15">
                  <c:v>2.2292072039552864E-2</c:v>
                </c:pt>
                <c:pt idx="16">
                  <c:v>6.2530469539263708E-2</c:v>
                </c:pt>
                <c:pt idx="17">
                  <c:v>-9.0262045486723522E-2</c:v>
                </c:pt>
                <c:pt idx="18">
                  <c:v>8.4276250373671424E-2</c:v>
                </c:pt>
                <c:pt idx="19">
                  <c:v>6.7056844287568709E-2</c:v>
                </c:pt>
                <c:pt idx="20">
                  <c:v>2.1890323248499689E-2</c:v>
                </c:pt>
              </c:numCache>
            </c:numRef>
          </c:val>
          <c:smooth val="0"/>
          <c:extLst>
            <c:ext xmlns:c16="http://schemas.microsoft.com/office/drawing/2014/chart" uri="{C3380CC4-5D6E-409C-BE32-E72D297353CC}">
              <c16:uniqueId val="{00000000-FBA2-471C-A923-1F7D9E0B6FF6}"/>
            </c:ext>
          </c:extLst>
        </c:ser>
        <c:ser>
          <c:idx val="1"/>
          <c:order val="1"/>
          <c:tx>
            <c:strRef>
              <c:f>'Доходност май'!$F$2</c:f>
              <c:strCache>
                <c:ptCount val="1"/>
                <c:pt idx="0">
                  <c:v>ДПФПС</c:v>
                </c:pt>
              </c:strCache>
            </c:strRef>
          </c:tx>
          <c:spPr>
            <a:ln w="28575" cap="rnd">
              <a:solidFill>
                <a:srgbClr val="F4BB2C"/>
              </a:solidFill>
              <a:round/>
            </a:ln>
            <a:effectLst/>
          </c:spPr>
          <c:marker>
            <c:symbol val="none"/>
          </c:marker>
          <c:cat>
            <c:strRef>
              <c:f>'Доходност май'!$B$7:$B$27</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до 31.05.2025</c:v>
                </c:pt>
              </c:strCache>
            </c:strRef>
          </c:cat>
          <c:val>
            <c:numRef>
              <c:f>'Доходност май'!$F$7:$F$27</c:f>
              <c:numCache>
                <c:formatCode>General</c:formatCode>
                <c:ptCount val="21"/>
                <c:pt idx="4" formatCode="0.00%">
                  <c:v>6.0322786025406423E-2</c:v>
                </c:pt>
                <c:pt idx="5" formatCode="0.00%">
                  <c:v>4.2994662600076235E-2</c:v>
                </c:pt>
                <c:pt idx="6" formatCode="0.00%">
                  <c:v>1.6448721111934628E-3</c:v>
                </c:pt>
                <c:pt idx="7" formatCode="0.00%">
                  <c:v>5.2093311802647646E-2</c:v>
                </c:pt>
                <c:pt idx="8" formatCode="0.00%">
                  <c:v>6.5165928148385621E-2</c:v>
                </c:pt>
                <c:pt idx="9" formatCode="0.00%">
                  <c:v>7.3276563873783118E-2</c:v>
                </c:pt>
                <c:pt idx="10" formatCode="0.00%">
                  <c:v>7.6458050471415184E-3</c:v>
                </c:pt>
                <c:pt idx="11" formatCode="0.00%">
                  <c:v>4.8003312130678655E-2</c:v>
                </c:pt>
                <c:pt idx="12" formatCode="0.00%">
                  <c:v>9.2672135151053547E-2</c:v>
                </c:pt>
                <c:pt idx="13" formatCode="0.00%">
                  <c:v>-5.9385764244957971E-2</c:v>
                </c:pt>
                <c:pt idx="14" formatCode="0.00%">
                  <c:v>8.8489761688447688E-2</c:v>
                </c:pt>
                <c:pt idx="15" formatCode="0.00%">
                  <c:v>2.9482767476501026E-2</c:v>
                </c:pt>
                <c:pt idx="16" formatCode="0.00%">
                  <c:v>4.6674649503567256E-2</c:v>
                </c:pt>
                <c:pt idx="17" formatCode="0.00%">
                  <c:v>-0.1383618943203756</c:v>
                </c:pt>
                <c:pt idx="18" formatCode="0.00%">
                  <c:v>8.6427351373031813E-2</c:v>
                </c:pt>
                <c:pt idx="19" formatCode="0.00%">
                  <c:v>5.9100601508545118E-2</c:v>
                </c:pt>
                <c:pt idx="20" formatCode="0.00%">
                  <c:v>2.6473946751607746E-2</c:v>
                </c:pt>
              </c:numCache>
            </c:numRef>
          </c:val>
          <c:smooth val="0"/>
          <c:extLst>
            <c:ext xmlns:c16="http://schemas.microsoft.com/office/drawing/2014/chart" uri="{C3380CC4-5D6E-409C-BE32-E72D297353CC}">
              <c16:uniqueId val="{00000001-FBA2-471C-A923-1F7D9E0B6FF6}"/>
            </c:ext>
          </c:extLst>
        </c:ser>
        <c:dLbls>
          <c:showLegendKey val="0"/>
          <c:showVal val="0"/>
          <c:showCatName val="0"/>
          <c:showSerName val="0"/>
          <c:showPercent val="0"/>
          <c:showBubbleSize val="0"/>
        </c:dLbls>
        <c:smooth val="0"/>
        <c:axId val="579268079"/>
        <c:axId val="579268495"/>
      </c:lineChart>
      <c:catAx>
        <c:axId val="57926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268495"/>
        <c:crosses val="autoZero"/>
        <c:auto val="1"/>
        <c:lblAlgn val="ctr"/>
        <c:lblOffset val="100"/>
        <c:noMultiLvlLbl val="0"/>
      </c:catAx>
      <c:valAx>
        <c:axId val="579268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26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81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bg-BG" dirty="0"/>
          </a:p>
        </p:txBody>
      </p:sp>
    </p:spTree>
    <p:extLst>
      <p:ext uri="{BB962C8B-B14F-4D97-AF65-F5344CB8AC3E}">
        <p14:creationId xmlns:p14="http://schemas.microsoft.com/office/powerpoint/2010/main" val="3494320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20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66516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buFont typeface="Wingdings" panose="05000000000000000000" pitchFamily="2" charset="2"/>
              <a:buNone/>
            </a:pPr>
            <a:endParaRPr lang="ru-RU" sz="2000" dirty="0" smtClean="0">
              <a:latin typeface="Lora" panose="020B0604020202020204" charset="-52"/>
              <a:ea typeface="Alice"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30107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985240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bg-BG" dirty="0"/>
          </a:p>
        </p:txBody>
      </p:sp>
    </p:spTree>
    <p:extLst>
      <p:ext uri="{BB962C8B-B14F-4D97-AF65-F5344CB8AC3E}">
        <p14:creationId xmlns:p14="http://schemas.microsoft.com/office/powerpoint/2010/main" val="399326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bg-BG" sz="2400" kern="1200" dirty="0" smtClean="0">
              <a:solidFill>
                <a:schemeClr val="tx1"/>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lang="bg-BG" sz="24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72269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ru-RU"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405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72710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84705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45373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74526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bg-BG" sz="2400" kern="1200" dirty="0" smtClean="0">
              <a:solidFill>
                <a:schemeClr val="tx1"/>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ru-RU" sz="2400" kern="1200" dirty="0" smtClean="0">
              <a:solidFill>
                <a:schemeClr val="tx1"/>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00366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20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88979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4630400" cy="8229600"/>
          </a:xfrm>
          <a:prstGeom prst="rect">
            <a:avLst/>
          </a:prstGeom>
          <a:solidFill>
            <a:srgbClr val="F0EDE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 name="Rectangle 1"/>
          <p:cNvSpPr/>
          <p:nvPr/>
        </p:nvSpPr>
        <p:spPr>
          <a:xfrm>
            <a:off x="523982" y="977901"/>
            <a:ext cx="7787812" cy="3477875"/>
          </a:xfrm>
          <a:prstGeom prst="rect">
            <a:avLst/>
          </a:prstGeom>
        </p:spPr>
        <p:txBody>
          <a:bodyPr wrap="square">
            <a:spAutoFit/>
          </a:bodyPr>
          <a:lstStyle/>
          <a:p>
            <a:pPr algn="r"/>
            <a:r>
              <a:rPr lang="bg-BG" sz="4400" b="1" dirty="0">
                <a:solidFill>
                  <a:srgbClr val="233E32"/>
                </a:solidFill>
                <a:latin typeface="Lora" panose="020B0604020202020204" charset="-52"/>
                <a:ea typeface="Alice" panose="020B0604020202020204" charset="0"/>
                <a:cs typeface="Times New Roman" panose="02020603050405020304" pitchFamily="18" charset="0"/>
              </a:rPr>
              <a:t>Еволюция на </a:t>
            </a:r>
            <a:r>
              <a:rPr lang="bg-BG" sz="4400" b="1" dirty="0" smtClean="0">
                <a:solidFill>
                  <a:srgbClr val="233E32"/>
                </a:solidFill>
                <a:latin typeface="Lora" panose="020B0604020202020204" charset="-52"/>
                <a:ea typeface="Alice" panose="020B0604020202020204" charset="0"/>
                <a:cs typeface="Times New Roman" panose="02020603050405020304" pitchFamily="18" charset="0"/>
              </a:rPr>
              <a:t>допълнителното </a:t>
            </a:r>
            <a:r>
              <a:rPr lang="bg-BG" sz="4400" b="1" dirty="0">
                <a:solidFill>
                  <a:srgbClr val="233E32"/>
                </a:solidFill>
                <a:latin typeface="Lora" panose="020B0604020202020204" charset="-52"/>
                <a:ea typeface="Alice" panose="020B0604020202020204" charset="0"/>
                <a:cs typeface="Times New Roman" panose="02020603050405020304" pitchFamily="18" charset="0"/>
              </a:rPr>
              <a:t>пенсионно </a:t>
            </a:r>
            <a:r>
              <a:rPr lang="bg-BG" sz="4400" b="1" dirty="0" smtClean="0">
                <a:solidFill>
                  <a:srgbClr val="233E32"/>
                </a:solidFill>
                <a:latin typeface="Lora" panose="020B0604020202020204" charset="-52"/>
                <a:ea typeface="Alice" panose="020B0604020202020204" charset="0"/>
                <a:cs typeface="Times New Roman" panose="02020603050405020304" pitchFamily="18" charset="0"/>
              </a:rPr>
              <a:t>осигуряване</a:t>
            </a:r>
            <a:r>
              <a:rPr lang="en-US" sz="4400" b="1" dirty="0" smtClean="0">
                <a:solidFill>
                  <a:srgbClr val="233E32"/>
                </a:solidFill>
                <a:latin typeface="Lora" panose="020B0604020202020204" charset="-52"/>
                <a:ea typeface="Alice" panose="020B0604020202020204" charset="0"/>
                <a:cs typeface="Times New Roman" panose="02020603050405020304" pitchFamily="18" charset="0"/>
              </a:rPr>
              <a:t>:</a:t>
            </a:r>
          </a:p>
          <a:p>
            <a:pPr algn="r"/>
            <a:r>
              <a:rPr lang="bg-BG" sz="4400" b="1" dirty="0" smtClean="0">
                <a:solidFill>
                  <a:srgbClr val="233E32"/>
                </a:solidFill>
                <a:latin typeface="Lora" panose="020B0604020202020204" charset="-52"/>
                <a:ea typeface="Alice" panose="020B0604020202020204" charset="0"/>
                <a:cs typeface="Times New Roman" panose="02020603050405020304" pitchFamily="18" charset="0"/>
              </a:rPr>
              <a:t>предложения </a:t>
            </a:r>
            <a:r>
              <a:rPr lang="bg-BG" sz="4400" b="1" dirty="0">
                <a:solidFill>
                  <a:srgbClr val="233E32"/>
                </a:solidFill>
                <a:latin typeface="Lora" panose="020B0604020202020204" charset="-52"/>
                <a:ea typeface="Alice" panose="020B0604020202020204" charset="0"/>
                <a:cs typeface="Times New Roman" panose="02020603050405020304" pitchFamily="18" charset="0"/>
              </a:rPr>
              <a:t>за </a:t>
            </a:r>
            <a:r>
              <a:rPr lang="bg-BG" sz="4400" b="1" dirty="0" smtClean="0">
                <a:solidFill>
                  <a:srgbClr val="233E32"/>
                </a:solidFill>
                <a:latin typeface="Lora" panose="020B0604020202020204" charset="-52"/>
                <a:ea typeface="Alice" panose="020B0604020202020204" charset="0"/>
                <a:cs typeface="Times New Roman" panose="02020603050405020304" pitchFamily="18" charset="0"/>
              </a:rPr>
              <a:t>промени</a:t>
            </a:r>
            <a:endParaRPr lang="en-US" sz="4400" b="1" dirty="0" smtClean="0">
              <a:solidFill>
                <a:srgbClr val="233E32"/>
              </a:solidFill>
              <a:latin typeface="Lora" panose="020B0604020202020204" charset="-52"/>
              <a:ea typeface="Alice" panose="020B0604020202020204" charset="0"/>
              <a:cs typeface="Times New Roman" panose="02020603050405020304" pitchFamily="18" charset="0"/>
            </a:endParaRPr>
          </a:p>
          <a:p>
            <a:pPr algn="r"/>
            <a:r>
              <a:rPr lang="bg-BG" sz="4400" b="1" dirty="0" smtClean="0">
                <a:solidFill>
                  <a:srgbClr val="233E32"/>
                </a:solidFill>
                <a:latin typeface="Lora" panose="020B0604020202020204" charset="-52"/>
                <a:ea typeface="Alice" panose="020B0604020202020204" charset="0"/>
                <a:cs typeface="Times New Roman" panose="02020603050405020304" pitchFamily="18" charset="0"/>
              </a:rPr>
              <a:t>в </a:t>
            </a:r>
            <a:r>
              <a:rPr lang="bg-BG" sz="4400" b="1" dirty="0">
                <a:solidFill>
                  <a:srgbClr val="233E32"/>
                </a:solidFill>
                <a:latin typeface="Lora" panose="020B0604020202020204" charset="-52"/>
                <a:ea typeface="Alice" panose="020B0604020202020204" charset="0"/>
                <a:cs typeface="Times New Roman" panose="02020603050405020304" pitchFamily="18" charset="0"/>
              </a:rPr>
              <a:t>регулаторната рамка</a:t>
            </a:r>
            <a:endParaRPr lang="bg-BG" sz="4400" dirty="0">
              <a:solidFill>
                <a:srgbClr val="233E32"/>
              </a:solidFill>
              <a:latin typeface="Lora" panose="020B0604020202020204" charset="-52"/>
              <a:ea typeface="Alice" panose="020B0604020202020204" charset="0"/>
            </a:endParaRPr>
          </a:p>
        </p:txBody>
      </p:sp>
      <p:pic>
        <p:nvPicPr>
          <p:cNvPr id="5" name="Image 0" descr="preencoded.png"/>
          <p:cNvPicPr>
            <a:picLocks noChangeAspect="1"/>
          </p:cNvPicPr>
          <p:nvPr/>
        </p:nvPicPr>
        <p:blipFill rotWithShape="1">
          <a:blip r:embed="rId3"/>
          <a:srcRect l="5806" t="4994" b="5744"/>
          <a:stretch/>
        </p:blipFill>
        <p:spPr>
          <a:xfrm>
            <a:off x="8835775" y="0"/>
            <a:ext cx="5794625" cy="8236893"/>
          </a:xfrm>
          <a:prstGeom prst="rect">
            <a:avLst/>
          </a:prstGeom>
        </p:spPr>
      </p:pic>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067300" y="6700152"/>
            <a:ext cx="3506484" cy="674787"/>
          </a:xfrm>
          <a:prstGeom prst="rect">
            <a:avLst/>
          </a:prstGeom>
        </p:spPr>
      </p:pic>
    </p:spTree>
    <p:extLst>
      <p:ext uri="{BB962C8B-B14F-4D97-AF65-F5344CB8AC3E}">
        <p14:creationId xmlns:p14="http://schemas.microsoft.com/office/powerpoint/2010/main" val="2331136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0"/>
          <p:cNvSpPr/>
          <p:nvPr/>
        </p:nvSpPr>
        <p:spPr>
          <a:xfrm>
            <a:off x="882289" y="422108"/>
            <a:ext cx="12871811" cy="1269532"/>
          </a:xfrm>
          <a:prstGeom prst="rect">
            <a:avLst/>
          </a:prstGeom>
          <a:noFill/>
          <a:ln/>
        </p:spPr>
        <p:txBody>
          <a:bodyPr wrap="none" lIns="0" tIns="0" rIns="0" bIns="0" rtlCol="0" anchor="t"/>
          <a:lstStyle/>
          <a:p>
            <a:pPr rtl="1"/>
            <a:r>
              <a:rPr lang="bg-BG" sz="3500" dirty="0" smtClean="0">
                <a:solidFill>
                  <a:srgbClr val="233E32"/>
                </a:solidFill>
                <a:latin typeface="Lora" panose="020B0604020202020204" charset="-52"/>
                <a:ea typeface="Alice" pitchFamily="34" charset="-122"/>
                <a:cs typeface="Alice" pitchFamily="34" charset="-120"/>
              </a:rPr>
              <a:t>Насърчаване икономическия растеж на националната </a:t>
            </a:r>
          </a:p>
          <a:p>
            <a:pPr rtl="1"/>
            <a:r>
              <a:rPr lang="bg-BG" sz="3500" dirty="0" smtClean="0">
                <a:solidFill>
                  <a:srgbClr val="233E32"/>
                </a:solidFill>
                <a:latin typeface="Lora" panose="020B0604020202020204" charset="-52"/>
                <a:ea typeface="Alice" pitchFamily="34" charset="-122"/>
                <a:cs typeface="Alice" pitchFamily="34" charset="-120"/>
              </a:rPr>
              <a:t>икономика</a:t>
            </a:r>
            <a:endParaRPr lang="bg-BG" sz="3500" dirty="0">
              <a:solidFill>
                <a:srgbClr val="233E32"/>
              </a:solidFill>
              <a:latin typeface="Lora" panose="020B0604020202020204" charset="-52"/>
              <a:ea typeface="Alice" pitchFamily="34" charset="-122"/>
              <a:cs typeface="Alice" pitchFamily="34" charset="-120"/>
            </a:endParaRPr>
          </a:p>
        </p:txBody>
      </p:sp>
      <p:grpSp>
        <p:nvGrpSpPr>
          <p:cNvPr id="3" name="Group 2"/>
          <p:cNvGrpSpPr/>
          <p:nvPr/>
        </p:nvGrpSpPr>
        <p:grpSpPr>
          <a:xfrm>
            <a:off x="879295" y="4745920"/>
            <a:ext cx="12874805" cy="2048580"/>
            <a:chOff x="882289" y="4745920"/>
            <a:chExt cx="12874805" cy="1691216"/>
          </a:xfrm>
        </p:grpSpPr>
        <p:sp>
          <p:nvSpPr>
            <p:cNvPr id="10" name="Shape 1"/>
            <p:cNvSpPr/>
            <p:nvPr/>
          </p:nvSpPr>
          <p:spPr>
            <a:xfrm>
              <a:off x="9768409" y="4745920"/>
              <a:ext cx="3988685" cy="1691216"/>
            </a:xfrm>
            <a:prstGeom prst="roundRect">
              <a:avLst>
                <a:gd name="adj" fmla="val 2038"/>
              </a:avLst>
            </a:prstGeom>
            <a:solidFill>
              <a:srgbClr val="3D6B56">
                <a:alpha val="9804"/>
              </a:srgbClr>
            </a:solidFill>
            <a:ln/>
          </p:spPr>
          <p:txBody>
            <a:bodyPr anchor="ctr"/>
            <a:lstStyle/>
            <a:p>
              <a:pPr algn="ctr"/>
              <a:r>
                <a:rPr lang="ru-RU" sz="2400" b="1" dirty="0" err="1" smtClean="0">
                  <a:latin typeface="+mj-lt"/>
                  <a:ea typeface="Alice" panose="020B0604020202020204" charset="0"/>
                  <a:cs typeface="Times New Roman" panose="02020603050405020304" pitchFamily="18" charset="0"/>
                </a:rPr>
                <a:t>Алтернативни</a:t>
              </a:r>
              <a:r>
                <a:rPr lang="ru-RU" sz="2400" b="1" dirty="0" smtClean="0">
                  <a:latin typeface="+mj-lt"/>
                  <a:ea typeface="Alice" panose="020B0604020202020204" charset="0"/>
                  <a:cs typeface="Times New Roman" panose="02020603050405020304" pitchFamily="18" charset="0"/>
                </a:rPr>
                <a:t> </a:t>
              </a:r>
              <a:r>
                <a:rPr lang="ru-RU" sz="2400" b="1" dirty="0" err="1">
                  <a:latin typeface="+mj-lt"/>
                  <a:ea typeface="Alice" panose="020B0604020202020204" charset="0"/>
                  <a:cs typeface="Times New Roman" panose="02020603050405020304" pitchFamily="18" charset="0"/>
                </a:rPr>
                <a:t>инвестиционни</a:t>
              </a:r>
              <a:r>
                <a:rPr lang="ru-RU" sz="2400" b="1" dirty="0">
                  <a:latin typeface="+mj-lt"/>
                  <a:ea typeface="Alice" panose="020B0604020202020204" charset="0"/>
                  <a:cs typeface="Times New Roman" panose="02020603050405020304" pitchFamily="18" charset="0"/>
                </a:rPr>
                <a:t> </a:t>
              </a:r>
              <a:r>
                <a:rPr lang="ru-RU" sz="2400" b="1" dirty="0" err="1" smtClean="0">
                  <a:latin typeface="+mj-lt"/>
                  <a:ea typeface="Alice" panose="020B0604020202020204" charset="0"/>
                  <a:cs typeface="Times New Roman" panose="02020603050405020304" pitchFamily="18" charset="0"/>
                </a:rPr>
                <a:t>фондове</a:t>
              </a:r>
              <a:endParaRPr lang="ru-RU" sz="2400" b="1" dirty="0">
                <a:latin typeface="+mj-lt"/>
                <a:ea typeface="Alice" panose="020B0604020202020204" charset="0"/>
                <a:cs typeface="Times New Roman" panose="02020603050405020304" pitchFamily="18" charset="0"/>
              </a:endParaRPr>
            </a:p>
          </p:txBody>
        </p:sp>
        <p:sp>
          <p:nvSpPr>
            <p:cNvPr id="5" name="Shape 1"/>
            <p:cNvSpPr/>
            <p:nvPr/>
          </p:nvSpPr>
          <p:spPr>
            <a:xfrm>
              <a:off x="5325349" y="4745920"/>
              <a:ext cx="3988685" cy="1691216"/>
            </a:xfrm>
            <a:prstGeom prst="roundRect">
              <a:avLst>
                <a:gd name="adj" fmla="val 2038"/>
              </a:avLst>
            </a:prstGeom>
            <a:solidFill>
              <a:srgbClr val="3D6B56">
                <a:alpha val="9804"/>
              </a:srgbClr>
            </a:solidFill>
            <a:ln/>
          </p:spPr>
          <p:txBody>
            <a:bodyPr anchor="ctr"/>
            <a:lstStyle/>
            <a:p>
              <a:pPr algn="ctr"/>
              <a:r>
                <a:rPr lang="ru-RU" sz="2400" b="1" dirty="0" smtClean="0">
                  <a:latin typeface="+mj-lt"/>
                  <a:ea typeface="Alice" panose="020B0604020202020204" charset="0"/>
                  <a:cs typeface="Times New Roman" panose="02020603050405020304" pitchFamily="18" charset="0"/>
                </a:rPr>
                <a:t>Акции </a:t>
              </a:r>
              <a:r>
                <a:rPr lang="ru-RU" sz="2400" b="1" dirty="0">
                  <a:latin typeface="+mj-lt"/>
                  <a:ea typeface="Alice" panose="020B0604020202020204" charset="0"/>
                  <a:cs typeface="Times New Roman" panose="02020603050405020304" pitchFamily="18" charset="0"/>
                </a:rPr>
                <a:t>и </a:t>
              </a:r>
              <a:r>
                <a:rPr lang="ru-RU" sz="2400" b="1" dirty="0" err="1">
                  <a:latin typeface="+mj-lt"/>
                  <a:ea typeface="Alice" panose="020B0604020202020204" charset="0"/>
                  <a:cs typeface="Times New Roman" panose="02020603050405020304" pitchFamily="18" charset="0"/>
                </a:rPr>
                <a:t>дялове</a:t>
              </a:r>
              <a:r>
                <a:rPr lang="ru-RU" sz="2400" b="1" dirty="0">
                  <a:latin typeface="+mj-lt"/>
                  <a:ea typeface="Alice" panose="020B0604020202020204" charset="0"/>
                  <a:cs typeface="Times New Roman" panose="02020603050405020304" pitchFamily="18" charset="0"/>
                </a:rPr>
                <a:t> на </a:t>
              </a:r>
              <a:endParaRPr lang="en-US" sz="2400" b="1" dirty="0" smtClean="0">
                <a:latin typeface="+mj-lt"/>
                <a:ea typeface="Alice" panose="020B0604020202020204" charset="0"/>
                <a:cs typeface="Times New Roman" panose="02020603050405020304" pitchFamily="18" charset="0"/>
              </a:endParaRPr>
            </a:p>
            <a:p>
              <a:pPr algn="ctr"/>
              <a:r>
                <a:rPr lang="ru-RU" sz="2400" b="1" dirty="0" err="1" smtClean="0">
                  <a:latin typeface="+mj-lt"/>
                  <a:ea typeface="Alice" panose="020B0604020202020204" charset="0"/>
                  <a:cs typeface="Times New Roman" panose="02020603050405020304" pitchFamily="18" charset="0"/>
                </a:rPr>
                <a:t>борсово</a:t>
              </a:r>
              <a:r>
                <a:rPr lang="ru-RU" sz="2400" b="1" dirty="0" smtClean="0">
                  <a:latin typeface="+mj-lt"/>
                  <a:ea typeface="Alice" panose="020B0604020202020204" charset="0"/>
                  <a:cs typeface="Times New Roman" panose="02020603050405020304" pitchFamily="18" charset="0"/>
                </a:rPr>
                <a:t> </a:t>
              </a:r>
              <a:r>
                <a:rPr lang="ru-RU" sz="2400" b="1" dirty="0" err="1">
                  <a:latin typeface="+mj-lt"/>
                  <a:ea typeface="Alice" panose="020B0604020202020204" charset="0"/>
                  <a:cs typeface="Times New Roman" panose="02020603050405020304" pitchFamily="18" charset="0"/>
                </a:rPr>
                <a:t>търгувани</a:t>
              </a:r>
              <a:r>
                <a:rPr lang="ru-RU" sz="2400" b="1" dirty="0">
                  <a:latin typeface="+mj-lt"/>
                  <a:ea typeface="Alice" panose="020B0604020202020204" charset="0"/>
                  <a:cs typeface="Times New Roman" panose="02020603050405020304" pitchFamily="18" charset="0"/>
                </a:rPr>
                <a:t> </a:t>
              </a:r>
              <a:endParaRPr lang="en-US" sz="2400" b="1" dirty="0" smtClean="0">
                <a:latin typeface="+mj-lt"/>
                <a:ea typeface="Alice" panose="020B0604020202020204" charset="0"/>
                <a:cs typeface="Times New Roman" panose="02020603050405020304" pitchFamily="18" charset="0"/>
              </a:endParaRPr>
            </a:p>
            <a:p>
              <a:pPr algn="ctr"/>
              <a:r>
                <a:rPr lang="ru-RU" sz="2400" b="1" dirty="0" err="1" smtClean="0">
                  <a:latin typeface="+mj-lt"/>
                  <a:ea typeface="Alice" panose="020B0604020202020204" charset="0"/>
                  <a:cs typeface="Times New Roman" panose="02020603050405020304" pitchFamily="18" charset="0"/>
                </a:rPr>
                <a:t>фондове</a:t>
              </a:r>
              <a:r>
                <a:rPr lang="ru-RU" sz="2400" b="1" dirty="0" smtClean="0">
                  <a:latin typeface="+mj-lt"/>
                  <a:ea typeface="Alice" panose="020B0604020202020204" charset="0"/>
                  <a:cs typeface="Times New Roman" panose="02020603050405020304" pitchFamily="18" charset="0"/>
                </a:rPr>
                <a:t> </a:t>
              </a:r>
              <a:r>
                <a:rPr lang="ru-RU" sz="2400" b="1" dirty="0">
                  <a:latin typeface="+mj-lt"/>
                  <a:ea typeface="Alice" panose="020B0604020202020204" charset="0"/>
                  <a:cs typeface="Times New Roman" panose="02020603050405020304" pitchFamily="18" charset="0"/>
                </a:rPr>
                <a:t>(ETF), </a:t>
              </a:r>
              <a:r>
                <a:rPr lang="ru-RU" sz="2400" b="1" dirty="0" err="1">
                  <a:latin typeface="+mj-lt"/>
                  <a:ea typeface="Alice" panose="020B0604020202020204" charset="0"/>
                  <a:cs typeface="Times New Roman" panose="02020603050405020304" pitchFamily="18" charset="0"/>
                </a:rPr>
                <a:t>които</a:t>
              </a:r>
              <a:r>
                <a:rPr lang="ru-RU" sz="2400" b="1" dirty="0">
                  <a:latin typeface="+mj-lt"/>
                  <a:ea typeface="Alice" panose="020B0604020202020204" charset="0"/>
                  <a:cs typeface="Times New Roman" panose="02020603050405020304" pitchFamily="18" charset="0"/>
                </a:rPr>
                <a:t> </a:t>
              </a:r>
              <a:r>
                <a:rPr lang="ru-RU" sz="2400" b="1" dirty="0" err="1">
                  <a:latin typeface="+mj-lt"/>
                  <a:ea typeface="Alice" panose="020B0604020202020204" charset="0"/>
                  <a:cs typeface="Times New Roman" panose="02020603050405020304" pitchFamily="18" charset="0"/>
                </a:rPr>
                <a:t>инвестират</a:t>
              </a:r>
              <a:r>
                <a:rPr lang="ru-RU" sz="2400" b="1" dirty="0">
                  <a:latin typeface="+mj-lt"/>
                  <a:ea typeface="Alice" panose="020B0604020202020204" charset="0"/>
                  <a:cs typeface="Times New Roman" panose="02020603050405020304" pitchFamily="18" charset="0"/>
                </a:rPr>
                <a:t> в </a:t>
              </a:r>
              <a:r>
                <a:rPr lang="ru-RU" sz="2400" b="1" dirty="0" err="1" smtClean="0">
                  <a:latin typeface="+mj-lt"/>
                  <a:ea typeface="Alice" panose="020B0604020202020204" charset="0"/>
                  <a:cs typeface="Times New Roman" panose="02020603050405020304" pitchFamily="18" charset="0"/>
                </a:rPr>
                <a:t>суровини</a:t>
              </a:r>
              <a:endParaRPr lang="ru-RU" sz="2400" b="1" dirty="0">
                <a:latin typeface="+mj-lt"/>
                <a:ea typeface="Alice" panose="020B0604020202020204" charset="0"/>
                <a:cs typeface="Times New Roman" panose="02020603050405020304" pitchFamily="18" charset="0"/>
              </a:endParaRPr>
            </a:p>
          </p:txBody>
        </p:sp>
        <p:sp>
          <p:nvSpPr>
            <p:cNvPr id="9" name="Shape 1"/>
            <p:cNvSpPr/>
            <p:nvPr/>
          </p:nvSpPr>
          <p:spPr>
            <a:xfrm>
              <a:off x="882289" y="4745920"/>
              <a:ext cx="3988685" cy="1691216"/>
            </a:xfrm>
            <a:prstGeom prst="roundRect">
              <a:avLst>
                <a:gd name="adj" fmla="val 2038"/>
              </a:avLst>
            </a:prstGeom>
            <a:solidFill>
              <a:srgbClr val="3D6B56">
                <a:alpha val="9804"/>
              </a:srgbClr>
            </a:solidFill>
            <a:ln/>
          </p:spPr>
          <p:txBody>
            <a:bodyPr anchor="ctr"/>
            <a:lstStyle/>
            <a:p>
              <a:pPr algn="ctr"/>
              <a:r>
                <a:rPr lang="ru-RU" sz="2400" b="1" dirty="0" err="1" smtClean="0">
                  <a:latin typeface="+mj-lt"/>
                  <a:ea typeface="Alice" panose="020B0604020202020204" charset="0"/>
                  <a:cs typeface="Times New Roman" panose="02020603050405020304" pitchFamily="18" charset="0"/>
                </a:rPr>
                <a:t>Пазари</a:t>
              </a:r>
              <a:r>
                <a:rPr lang="ru-RU" sz="2400" b="1" dirty="0" smtClean="0">
                  <a:latin typeface="+mj-lt"/>
                  <a:ea typeface="Alice" panose="020B0604020202020204" charset="0"/>
                  <a:cs typeface="Times New Roman" panose="02020603050405020304" pitchFamily="18" charset="0"/>
                </a:rPr>
                <a:t> </a:t>
              </a:r>
              <a:r>
                <a:rPr lang="ru-RU" sz="2400" b="1" dirty="0">
                  <a:latin typeface="+mj-lt"/>
                  <a:ea typeface="Alice" panose="020B0604020202020204" charset="0"/>
                  <a:cs typeface="Times New Roman" panose="02020603050405020304" pitchFamily="18" charset="0"/>
                </a:rPr>
                <a:t>на </a:t>
              </a:r>
              <a:r>
                <a:rPr lang="ru-RU" sz="2400" b="1" dirty="0" err="1" smtClean="0">
                  <a:latin typeface="+mj-lt"/>
                  <a:ea typeface="Alice" panose="020B0604020202020204" charset="0"/>
                  <a:cs typeface="Times New Roman" panose="02020603050405020304" pitchFamily="18" charset="0"/>
                </a:rPr>
                <a:t>растеж</a:t>
              </a:r>
              <a:endParaRPr lang="ru-RU" sz="2400" b="1" dirty="0">
                <a:latin typeface="+mj-lt"/>
                <a:ea typeface="Alice" panose="020B0604020202020204" charset="0"/>
                <a:cs typeface="Times New Roman" panose="02020603050405020304" pitchFamily="18" charset="0"/>
              </a:endParaRPr>
            </a:p>
          </p:txBody>
        </p:sp>
      </p:grpSp>
      <p:grpSp>
        <p:nvGrpSpPr>
          <p:cNvPr id="2" name="Group 1"/>
          <p:cNvGrpSpPr/>
          <p:nvPr/>
        </p:nvGrpSpPr>
        <p:grpSpPr>
          <a:xfrm>
            <a:off x="3094563" y="2032644"/>
            <a:ext cx="8441274" cy="2048580"/>
            <a:chOff x="3073392" y="2249514"/>
            <a:chExt cx="8441274" cy="1691216"/>
          </a:xfrm>
          <a:solidFill>
            <a:srgbClr val="F0EDE6"/>
          </a:solidFill>
        </p:grpSpPr>
        <p:sp>
          <p:nvSpPr>
            <p:cNvPr id="7" name="Shape 1"/>
            <p:cNvSpPr/>
            <p:nvPr/>
          </p:nvSpPr>
          <p:spPr>
            <a:xfrm>
              <a:off x="3073392" y="2249514"/>
              <a:ext cx="3988685" cy="1691216"/>
            </a:xfrm>
            <a:prstGeom prst="roundRect">
              <a:avLst>
                <a:gd name="adj" fmla="val 2038"/>
              </a:avLst>
            </a:prstGeom>
            <a:grpFill/>
            <a:ln/>
          </p:spPr>
          <p:txBody>
            <a:bodyPr anchor="ctr"/>
            <a:lstStyle/>
            <a:p>
              <a:pPr algn="ctr"/>
              <a:r>
                <a:rPr lang="ru-RU" sz="2400" b="1" dirty="0" err="1" smtClean="0">
                  <a:latin typeface="+mj-lt"/>
                  <a:ea typeface="Alice" panose="020B0604020202020204" charset="0"/>
                  <a:cs typeface="Times New Roman" panose="02020603050405020304" pitchFamily="18" charset="0"/>
                </a:rPr>
                <a:t>Инфраструктурни</a:t>
              </a:r>
              <a:r>
                <a:rPr lang="ru-RU" sz="2400" b="1" dirty="0" smtClean="0">
                  <a:latin typeface="+mj-lt"/>
                  <a:ea typeface="Alice" panose="020B0604020202020204" charset="0"/>
                  <a:cs typeface="Times New Roman" panose="02020603050405020304" pitchFamily="18" charset="0"/>
                </a:rPr>
                <a:t> </a:t>
              </a:r>
              <a:br>
                <a:rPr lang="ru-RU" sz="2400" b="1" dirty="0" smtClean="0">
                  <a:latin typeface="+mj-lt"/>
                  <a:ea typeface="Alice" panose="020B0604020202020204" charset="0"/>
                  <a:cs typeface="Times New Roman" panose="02020603050405020304" pitchFamily="18" charset="0"/>
                </a:rPr>
              </a:br>
              <a:r>
                <a:rPr lang="ru-RU" sz="2400" b="1" dirty="0" smtClean="0">
                  <a:latin typeface="+mj-lt"/>
                  <a:ea typeface="Alice" panose="020B0604020202020204" charset="0"/>
                  <a:cs typeface="Times New Roman" panose="02020603050405020304" pitchFamily="18" charset="0"/>
                </a:rPr>
                <a:t>облигации</a:t>
              </a:r>
              <a:endParaRPr lang="ru-RU" sz="2400" b="1" dirty="0">
                <a:latin typeface="+mj-lt"/>
                <a:ea typeface="Alice" panose="020B0604020202020204" charset="0"/>
                <a:cs typeface="Times New Roman" panose="02020603050405020304" pitchFamily="18" charset="0"/>
              </a:endParaRPr>
            </a:p>
          </p:txBody>
        </p:sp>
        <p:sp>
          <p:nvSpPr>
            <p:cNvPr id="11" name="Shape 1"/>
            <p:cNvSpPr/>
            <p:nvPr/>
          </p:nvSpPr>
          <p:spPr>
            <a:xfrm>
              <a:off x="7525981" y="2249514"/>
              <a:ext cx="3988685" cy="1691216"/>
            </a:xfrm>
            <a:prstGeom prst="roundRect">
              <a:avLst>
                <a:gd name="adj" fmla="val 2038"/>
              </a:avLst>
            </a:prstGeom>
            <a:grpFill/>
            <a:ln/>
          </p:spPr>
          <p:txBody>
            <a:bodyPr anchor="ctr"/>
            <a:lstStyle/>
            <a:p>
              <a:pPr algn="ctr"/>
              <a:r>
                <a:rPr lang="ru-RU" sz="2400" b="1" dirty="0" err="1" smtClean="0">
                  <a:latin typeface="+mj-lt"/>
                  <a:ea typeface="Alice" panose="020B0604020202020204" charset="0"/>
                  <a:cs typeface="Times New Roman" panose="02020603050405020304" pitchFamily="18" charset="0"/>
                </a:rPr>
                <a:t>Общински</a:t>
              </a:r>
              <a:r>
                <a:rPr lang="ru-RU" sz="2400" b="1" dirty="0" smtClean="0">
                  <a:latin typeface="+mj-lt"/>
                  <a:ea typeface="Alice" panose="020B0604020202020204" charset="0"/>
                  <a:cs typeface="Times New Roman" panose="02020603050405020304" pitchFamily="18" charset="0"/>
                </a:rPr>
                <a:t> </a:t>
              </a:r>
              <a:br>
                <a:rPr lang="ru-RU" sz="2400" b="1" dirty="0" smtClean="0">
                  <a:latin typeface="+mj-lt"/>
                  <a:ea typeface="Alice" panose="020B0604020202020204" charset="0"/>
                  <a:cs typeface="Times New Roman" panose="02020603050405020304" pitchFamily="18" charset="0"/>
                </a:rPr>
              </a:br>
              <a:r>
                <a:rPr lang="ru-RU" sz="2400" b="1" dirty="0" smtClean="0">
                  <a:latin typeface="+mj-lt"/>
                  <a:ea typeface="Alice" panose="020B0604020202020204" charset="0"/>
                  <a:cs typeface="Times New Roman" panose="02020603050405020304" pitchFamily="18" charset="0"/>
                </a:rPr>
                <a:t>облигации </a:t>
              </a:r>
              <a:endParaRPr lang="ru-RU" sz="2400" b="1" dirty="0">
                <a:latin typeface="+mj-lt"/>
                <a:ea typeface="Alice" panose="020B0604020202020204" charset="0"/>
                <a:cs typeface="Times New Roman" panose="02020603050405020304" pitchFamily="18" charset="0"/>
              </a:endParaRPr>
            </a:p>
          </p:txBody>
        </p:sp>
      </p:grpSp>
      <p:pic>
        <p:nvPicPr>
          <p:cNvPr id="13" name="Picture 12"/>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1596560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
          <p:cNvSpPr/>
          <p:nvPr/>
        </p:nvSpPr>
        <p:spPr>
          <a:xfrm>
            <a:off x="882295" y="1497950"/>
            <a:ext cx="12871806" cy="1143650"/>
          </a:xfrm>
          <a:prstGeom prst="roundRect">
            <a:avLst>
              <a:gd name="adj" fmla="val 2038"/>
            </a:avLst>
          </a:prstGeom>
          <a:solidFill>
            <a:srgbClr val="3D6B56">
              <a:alpha val="9804"/>
            </a:srgbClr>
          </a:solidFill>
          <a:ln/>
        </p:spPr>
      </p:sp>
      <p:sp>
        <p:nvSpPr>
          <p:cNvPr id="7" name="Shape 1"/>
          <p:cNvSpPr/>
          <p:nvPr/>
        </p:nvSpPr>
        <p:spPr>
          <a:xfrm>
            <a:off x="882295" y="2808752"/>
            <a:ext cx="12871802" cy="2503018"/>
          </a:xfrm>
          <a:prstGeom prst="roundRect">
            <a:avLst>
              <a:gd name="adj" fmla="val 2038"/>
            </a:avLst>
          </a:prstGeom>
          <a:solidFill>
            <a:srgbClr val="F0EDE6"/>
          </a:solidFill>
          <a:ln/>
        </p:spPr>
        <p:txBody>
          <a:bodyPr anchor="ctr"/>
          <a:lstStyle/>
          <a:p>
            <a:pPr algn="ctr"/>
            <a:endParaRPr lang="ru-RU" sz="2400" dirty="0">
              <a:ea typeface="Alice" panose="020B0604020202020204" charset="0"/>
              <a:cs typeface="Times New Roman" panose="02020603050405020304" pitchFamily="18" charset="0"/>
            </a:endParaRPr>
          </a:p>
        </p:txBody>
      </p:sp>
      <p:sp>
        <p:nvSpPr>
          <p:cNvPr id="9" name="Shape 1"/>
          <p:cNvSpPr/>
          <p:nvPr/>
        </p:nvSpPr>
        <p:spPr>
          <a:xfrm>
            <a:off x="882295" y="5478922"/>
            <a:ext cx="12871806" cy="1544178"/>
          </a:xfrm>
          <a:prstGeom prst="roundRect">
            <a:avLst>
              <a:gd name="adj" fmla="val 2038"/>
            </a:avLst>
          </a:prstGeom>
          <a:solidFill>
            <a:srgbClr val="3D6B56">
              <a:alpha val="9804"/>
            </a:srgbClr>
          </a:solidFill>
          <a:ln/>
        </p:spPr>
      </p:sp>
      <p:sp>
        <p:nvSpPr>
          <p:cNvPr id="8" name="Text 0"/>
          <p:cNvSpPr/>
          <p:nvPr/>
        </p:nvSpPr>
        <p:spPr>
          <a:xfrm>
            <a:off x="882289" y="422108"/>
            <a:ext cx="12871811" cy="1269532"/>
          </a:xfrm>
          <a:prstGeom prst="rect">
            <a:avLst/>
          </a:prstGeom>
          <a:noFill/>
          <a:ln/>
        </p:spPr>
        <p:txBody>
          <a:bodyPr wrap="none" lIns="0" tIns="0" rIns="0" bIns="0" rtlCol="0" anchor="t"/>
          <a:lstStyle/>
          <a:p>
            <a:pPr rtl="1"/>
            <a:r>
              <a:rPr lang="ru-RU" sz="3500" dirty="0" err="1" smtClean="0">
                <a:solidFill>
                  <a:srgbClr val="233E32"/>
                </a:solidFill>
                <a:latin typeface="Lora" panose="020B0604020202020204" charset="-52"/>
                <a:ea typeface="Alice" pitchFamily="34" charset="-122"/>
                <a:cs typeface="Alice" pitchFamily="34" charset="-120"/>
              </a:rPr>
              <a:t>Бенчмарк</a:t>
            </a:r>
            <a:endParaRPr lang="ru-RU" sz="3500" dirty="0">
              <a:solidFill>
                <a:srgbClr val="233E32"/>
              </a:solidFill>
              <a:latin typeface="Lora" panose="020B0604020202020204" charset="-52"/>
              <a:ea typeface="Alice" pitchFamily="34" charset="-122"/>
              <a:cs typeface="Alice" pitchFamily="34" charset="-120"/>
            </a:endParaRPr>
          </a:p>
        </p:txBody>
      </p:sp>
      <p:sp>
        <p:nvSpPr>
          <p:cNvPr id="6" name="TextBox 5"/>
          <p:cNvSpPr txBox="1"/>
          <p:nvPr/>
        </p:nvSpPr>
        <p:spPr>
          <a:xfrm>
            <a:off x="882295" y="1497950"/>
            <a:ext cx="12871809" cy="5632311"/>
          </a:xfrm>
          <a:prstGeom prst="rect">
            <a:avLst/>
          </a:prstGeom>
          <a:noFill/>
        </p:spPr>
        <p:txBody>
          <a:bodyPr wrap="square" rtlCol="0">
            <a:spAutoFit/>
          </a:bodyPr>
          <a:lstStyle/>
          <a:p>
            <a:pPr marL="533400" lvl="0" indent="-266700">
              <a:lnSpc>
                <a:spcPct val="150000"/>
              </a:lnSpc>
              <a:buFont typeface="Wingdings" panose="05000000000000000000" pitchFamily="2" charset="2"/>
              <a:buChar char="§"/>
              <a:tabLst>
                <a:tab pos="1524000" algn="l"/>
              </a:tabLst>
            </a:pPr>
            <a:r>
              <a:rPr lang="bg-BG" sz="2000" dirty="0" smtClean="0">
                <a:latin typeface="Lora" panose="020B0604020202020204" charset="-52"/>
                <a:ea typeface="Alice" panose="020B0604020202020204" charset="0"/>
                <a:cs typeface="Times New Roman" panose="02020603050405020304" pitchFamily="18" charset="0"/>
              </a:rPr>
              <a:t>Структура</a:t>
            </a:r>
            <a:r>
              <a:rPr lang="bg-BG" sz="2000" dirty="0">
                <a:latin typeface="Lora" panose="020B0604020202020204" charset="-52"/>
                <a:ea typeface="Alice" panose="020B0604020202020204" charset="0"/>
                <a:cs typeface="Times New Roman" panose="02020603050405020304" pitchFamily="18" charset="0"/>
              </a:rPr>
              <a:t>: </a:t>
            </a:r>
            <a:r>
              <a:rPr lang="ru-RU" sz="2000" dirty="0" err="1" smtClean="0">
                <a:latin typeface="Lora" panose="020B0604020202020204" charset="-52"/>
                <a:ea typeface="Alice" panose="020B0604020202020204" charset="0"/>
                <a:cs typeface="Times New Roman" panose="02020603050405020304" pitchFamily="18" charset="0"/>
              </a:rPr>
              <a:t>индекси</a:t>
            </a:r>
            <a:r>
              <a:rPr lang="ru-RU" sz="2000" dirty="0" smtClean="0">
                <a:latin typeface="Lora" panose="020B0604020202020204" charset="-52"/>
                <a:ea typeface="Alice" panose="020B0604020202020204" charset="0"/>
                <a:cs typeface="Times New Roman" panose="02020603050405020304" pitchFamily="18" charset="0"/>
              </a:rPr>
              <a:t>, </a:t>
            </a:r>
            <a:r>
              <a:rPr lang="ru-RU" sz="2000" dirty="0" err="1">
                <a:latin typeface="Lora" panose="020B0604020202020204" charset="-52"/>
                <a:ea typeface="Alice" panose="020B0604020202020204" charset="0"/>
                <a:cs typeface="Times New Roman" panose="02020603050405020304" pitchFamily="18" charset="0"/>
              </a:rPr>
              <a:t>следващи</a:t>
            </a:r>
            <a:r>
              <a:rPr lang="ru-RU" sz="2000" dirty="0">
                <a:latin typeface="Lora" panose="020B0604020202020204" charset="-52"/>
                <a:ea typeface="Alice" panose="020B0604020202020204" charset="0"/>
                <a:cs typeface="Times New Roman" panose="02020603050405020304" pitchFamily="18" charset="0"/>
              </a:rPr>
              <a:t> </a:t>
            </a:r>
            <a:r>
              <a:rPr lang="ru-RU" sz="2000" dirty="0" err="1">
                <a:latin typeface="Lora" panose="020B0604020202020204" charset="-52"/>
                <a:ea typeface="Alice" panose="020B0604020202020204" charset="0"/>
                <a:cs typeface="Times New Roman" panose="02020603050405020304" pitchFamily="18" charset="0"/>
              </a:rPr>
              <a:t>пазарното</a:t>
            </a:r>
            <a:r>
              <a:rPr lang="ru-RU" sz="2000" dirty="0">
                <a:latin typeface="Lora" panose="020B0604020202020204" charset="-52"/>
                <a:ea typeface="Alice" panose="020B0604020202020204" charset="0"/>
                <a:cs typeface="Times New Roman" panose="02020603050405020304" pitchFamily="18" charset="0"/>
              </a:rPr>
              <a:t> </a:t>
            </a:r>
            <a:r>
              <a:rPr lang="ru-RU" sz="2000" dirty="0" err="1">
                <a:latin typeface="Lora" panose="020B0604020202020204" charset="-52"/>
                <a:ea typeface="Alice" panose="020B0604020202020204" charset="0"/>
                <a:cs typeface="Times New Roman" panose="02020603050405020304" pitchFamily="18" charset="0"/>
              </a:rPr>
              <a:t>представяне</a:t>
            </a:r>
            <a:r>
              <a:rPr lang="ru-RU" sz="2000" dirty="0">
                <a:latin typeface="Lora" panose="020B0604020202020204" charset="-52"/>
                <a:ea typeface="Alice" panose="020B0604020202020204" charset="0"/>
                <a:cs typeface="Times New Roman" panose="02020603050405020304" pitchFamily="18" charset="0"/>
              </a:rPr>
              <a:t> на акции, </a:t>
            </a:r>
            <a:r>
              <a:rPr lang="ru-RU" sz="2000" dirty="0" err="1">
                <a:latin typeface="Lora" panose="020B0604020202020204" charset="-52"/>
                <a:ea typeface="Alice" panose="020B0604020202020204" charset="0"/>
                <a:cs typeface="Times New Roman" panose="02020603050405020304" pitchFamily="18" charset="0"/>
              </a:rPr>
              <a:t>корпоративни</a:t>
            </a:r>
            <a:r>
              <a:rPr lang="ru-RU" sz="2000" dirty="0">
                <a:latin typeface="Lora" panose="020B0604020202020204" charset="-52"/>
                <a:ea typeface="Alice" panose="020B0604020202020204" charset="0"/>
                <a:cs typeface="Times New Roman" panose="02020603050405020304" pitchFamily="18" charset="0"/>
              </a:rPr>
              <a:t> облигации и </a:t>
            </a:r>
            <a:r>
              <a:rPr lang="ru-RU" sz="2000" dirty="0" err="1">
                <a:latin typeface="Lora" panose="020B0604020202020204" charset="-52"/>
                <a:ea typeface="Alice" panose="020B0604020202020204" charset="0"/>
                <a:cs typeface="Times New Roman" panose="02020603050405020304" pitchFamily="18" charset="0"/>
              </a:rPr>
              <a:t>държавни</a:t>
            </a:r>
            <a:r>
              <a:rPr lang="ru-RU" sz="2000" dirty="0">
                <a:latin typeface="Lora" panose="020B0604020202020204" charset="-52"/>
                <a:ea typeface="Alice" panose="020B0604020202020204" charset="0"/>
                <a:cs typeface="Times New Roman" panose="02020603050405020304" pitchFamily="18" charset="0"/>
              </a:rPr>
              <a:t> </a:t>
            </a:r>
            <a:r>
              <a:rPr lang="ru-RU" sz="2000" dirty="0" smtClean="0">
                <a:latin typeface="Lora" panose="020B0604020202020204" charset="-52"/>
                <a:ea typeface="Alice" panose="020B0604020202020204" charset="0"/>
                <a:cs typeface="Times New Roman" panose="02020603050405020304" pitchFamily="18" charset="0"/>
              </a:rPr>
              <a:t>облигации</a:t>
            </a:r>
          </a:p>
          <a:p>
            <a:pPr marL="266700" lvl="0">
              <a:lnSpc>
                <a:spcPct val="150000"/>
              </a:lnSpc>
              <a:tabLst>
                <a:tab pos="1524000" algn="l"/>
              </a:tabLst>
            </a:pPr>
            <a:endParaRPr lang="ru-RU" sz="2000" dirty="0">
              <a:latin typeface="Lora" panose="020B0604020202020204" charset="-52"/>
              <a:ea typeface="Alice" panose="020B0604020202020204" charset="0"/>
              <a:cs typeface="Times New Roman" panose="02020603050405020304" pitchFamily="18" charset="0"/>
            </a:endParaRPr>
          </a:p>
          <a:p>
            <a:pPr marL="533400" lvl="0" indent="-266700">
              <a:buFont typeface="Wingdings" panose="05000000000000000000" pitchFamily="2" charset="2"/>
              <a:buChar char="§"/>
              <a:tabLst>
                <a:tab pos="1524000" algn="l"/>
              </a:tabLst>
            </a:pPr>
            <a:r>
              <a:rPr lang="bg-BG" sz="2000" dirty="0">
                <a:latin typeface="Lora" panose="020B0604020202020204" charset="-52"/>
                <a:ea typeface="Alice" panose="020B0604020202020204" charset="0"/>
                <a:cs typeface="Times New Roman" panose="02020603050405020304" pitchFamily="18" charset="0"/>
              </a:rPr>
              <a:t>Обективен критерий за оценка на </a:t>
            </a:r>
            <a:r>
              <a:rPr lang="bg-BG" sz="2000" dirty="0" smtClean="0">
                <a:latin typeface="Lora" panose="020B0604020202020204" charset="-52"/>
                <a:ea typeface="Alice" panose="020B0604020202020204" charset="0"/>
                <a:cs typeface="Times New Roman" panose="02020603050405020304" pitchFamily="18" charset="0"/>
              </a:rPr>
              <a:t>резултатите</a:t>
            </a:r>
            <a:r>
              <a:rPr lang="bg-BG" sz="2000" dirty="0">
                <a:latin typeface="Lora" panose="020B0604020202020204" charset="-52"/>
                <a:ea typeface="Alice" panose="020B0604020202020204" charset="0"/>
                <a:cs typeface="Times New Roman" panose="02020603050405020304" pitchFamily="18" charset="0"/>
              </a:rPr>
              <a:t>: </a:t>
            </a:r>
          </a:p>
          <a:p>
            <a:pPr marL="990600" lvl="0" indent="-266700">
              <a:lnSpc>
                <a:spcPct val="150000"/>
              </a:lnSpc>
              <a:buSzPct val="111000"/>
              <a:buFont typeface="Arial" panose="020B0604020202020204" pitchFamily="34" charset="0"/>
              <a:buChar char="•"/>
              <a:tabLst>
                <a:tab pos="1524000" algn="l"/>
              </a:tabLst>
            </a:pPr>
            <a:r>
              <a:rPr lang="bg-BG" sz="2000" dirty="0">
                <a:latin typeface="Lora" panose="020B0604020202020204" charset="-52"/>
                <a:ea typeface="Alice" panose="020B0604020202020204" charset="0"/>
                <a:cs typeface="Times New Roman" panose="02020603050405020304" pitchFamily="18" charset="0"/>
              </a:rPr>
              <a:t>не е предложение за инвестиционна стратегия, а единствено инструмент за независимо сравнение на постигнатата доходност</a:t>
            </a:r>
          </a:p>
          <a:p>
            <a:pPr marL="990600" lvl="0" indent="-266700">
              <a:lnSpc>
                <a:spcPct val="150000"/>
              </a:lnSpc>
              <a:buSzPct val="111000"/>
              <a:buFont typeface="Arial" panose="020B0604020202020204" pitchFamily="34" charset="0"/>
              <a:buChar char="•"/>
              <a:tabLst>
                <a:tab pos="1524000" algn="l"/>
              </a:tabLst>
            </a:pPr>
            <a:r>
              <a:rPr lang="bg-BG" sz="2000" dirty="0">
                <a:latin typeface="Lora" panose="020B0604020202020204" charset="-52"/>
                <a:ea typeface="Alice" panose="020B0604020202020204" charset="0"/>
                <a:cs typeface="Times New Roman" panose="02020603050405020304" pitchFamily="18" charset="0"/>
              </a:rPr>
              <a:t>няма пряка връзка с количествените ограничения и няма задължителен характер по отношение на структура на портфейла или инвестиционни </a:t>
            </a:r>
            <a:r>
              <a:rPr lang="bg-BG" sz="2000" dirty="0" smtClean="0">
                <a:latin typeface="Lora" panose="020B0604020202020204" charset="-52"/>
                <a:ea typeface="Alice" panose="020B0604020202020204" charset="0"/>
                <a:cs typeface="Times New Roman" panose="02020603050405020304" pitchFamily="18" charset="0"/>
              </a:rPr>
              <a:t>стратегии</a:t>
            </a:r>
          </a:p>
          <a:p>
            <a:pPr marL="985838" lvl="0">
              <a:lnSpc>
                <a:spcPct val="150000"/>
              </a:lnSpc>
              <a:tabLst>
                <a:tab pos="1524000" algn="l"/>
              </a:tabLst>
            </a:pPr>
            <a:endParaRPr lang="ru-RU" sz="2000" dirty="0">
              <a:latin typeface="Lora" panose="020B0604020202020204" charset="-52"/>
              <a:ea typeface="Alice" panose="020B0604020202020204" charset="0"/>
              <a:cs typeface="Times New Roman" panose="02020603050405020304" pitchFamily="18" charset="0"/>
            </a:endParaRPr>
          </a:p>
          <a:p>
            <a:pPr marL="533400" lvl="0" indent="-266700">
              <a:lnSpc>
                <a:spcPct val="150000"/>
              </a:lnSpc>
              <a:buFont typeface="Wingdings" panose="05000000000000000000" pitchFamily="2" charset="2"/>
              <a:buChar char="§"/>
              <a:tabLst>
                <a:tab pos="1524000" algn="l"/>
              </a:tabLst>
            </a:pPr>
            <a:r>
              <a:rPr lang="bg-BG" sz="2000" dirty="0">
                <a:latin typeface="Lora" panose="020B0604020202020204" charset="-52"/>
                <a:ea typeface="Alice" panose="020B0604020202020204" charset="0"/>
                <a:cs typeface="Times New Roman" panose="02020603050405020304" pitchFamily="18" charset="0"/>
              </a:rPr>
              <a:t>Предимства:</a:t>
            </a:r>
          </a:p>
          <a:p>
            <a:pPr marL="990600" lvl="0" indent="-266700">
              <a:lnSpc>
                <a:spcPct val="150000"/>
              </a:lnSpc>
              <a:buSzPct val="111000"/>
              <a:buFont typeface="Arial" panose="020B0604020202020204" pitchFamily="34" charset="0"/>
              <a:buChar char="•"/>
              <a:tabLst>
                <a:tab pos="1524000" algn="l"/>
              </a:tabLst>
            </a:pPr>
            <a:r>
              <a:rPr lang="bg-BG" sz="2000" dirty="0">
                <a:latin typeface="Lora" panose="020B0604020202020204" charset="-52"/>
                <a:ea typeface="Alice" panose="020B0604020202020204" charset="0"/>
                <a:cs typeface="Times New Roman" panose="02020603050405020304" pitchFamily="18" charset="0"/>
              </a:rPr>
              <a:t>отразява дългосрочните пазарни тенденции</a:t>
            </a:r>
          </a:p>
          <a:p>
            <a:pPr marL="990600" lvl="0" indent="-266700">
              <a:lnSpc>
                <a:spcPct val="150000"/>
              </a:lnSpc>
              <a:buSzPct val="111000"/>
              <a:buFont typeface="Arial" panose="020B0604020202020204" pitchFamily="34" charset="0"/>
              <a:buChar char="•"/>
              <a:tabLst>
                <a:tab pos="1524000" algn="l"/>
              </a:tabLst>
            </a:pPr>
            <a:r>
              <a:rPr lang="bg-BG" sz="2000" dirty="0">
                <a:latin typeface="Lora" panose="020B0604020202020204" charset="-52"/>
                <a:ea typeface="Alice" panose="020B0604020202020204" charset="0"/>
                <a:cs typeface="Times New Roman" panose="02020603050405020304" pitchFamily="18" charset="0"/>
              </a:rPr>
              <a:t>намалява влиянието на краткосрочни пазарни </a:t>
            </a:r>
            <a:r>
              <a:rPr lang="bg-BG" sz="2000" dirty="0" smtClean="0">
                <a:latin typeface="Lora" panose="020B0604020202020204" charset="-52"/>
                <a:ea typeface="Alice" panose="020B0604020202020204" charset="0"/>
                <a:cs typeface="Times New Roman" panose="02020603050405020304" pitchFamily="18" charset="0"/>
              </a:rPr>
              <a:t>колебания</a:t>
            </a:r>
            <a:endParaRPr lang="bg-BG" sz="2000" dirty="0">
              <a:latin typeface="Lora" panose="020B0604020202020204" charset="-52"/>
              <a:ea typeface="Alice" panose="020B0604020202020204" charset="0"/>
              <a:cs typeface="Times New Roman" panose="02020603050405020304" pitchFamily="18" charset="0"/>
            </a:endParaRPr>
          </a:p>
        </p:txBody>
      </p:sp>
      <p:pic>
        <p:nvPicPr>
          <p:cNvPr id="11" name="Picture 10"/>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1692985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8889" y="519861"/>
            <a:ext cx="10110788" cy="570548"/>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Lora" panose="020B0604020202020204" charset="-52"/>
                <a:ea typeface="Alice" pitchFamily="34" charset="-122"/>
                <a:cs typeface="Alice" pitchFamily="34" charset="-120"/>
              </a:rPr>
              <a:t>Принцип на жизнения цикъл в инвестирането</a:t>
            </a:r>
            <a:endParaRPr lang="en-US" sz="3550" dirty="0"/>
          </a:p>
        </p:txBody>
      </p:sp>
      <p:sp>
        <p:nvSpPr>
          <p:cNvPr id="3" name="Text 1"/>
          <p:cNvSpPr/>
          <p:nvPr/>
        </p:nvSpPr>
        <p:spPr>
          <a:xfrm>
            <a:off x="9983814" y="1625677"/>
            <a:ext cx="2741652" cy="285274"/>
          </a:xfrm>
          <a:prstGeom prst="rect">
            <a:avLst/>
          </a:prstGeom>
          <a:noFill/>
          <a:ln/>
        </p:spPr>
        <p:txBody>
          <a:bodyPr wrap="none" lIns="0" tIns="0" rIns="0" bIns="0" rtlCol="0" anchor="t"/>
          <a:lstStyle/>
          <a:p>
            <a:pPr marL="0" indent="0">
              <a:lnSpc>
                <a:spcPts val="2200"/>
              </a:lnSpc>
              <a:buNone/>
            </a:pPr>
            <a:r>
              <a:rPr lang="en-US" b="1" dirty="0">
                <a:solidFill>
                  <a:srgbClr val="2C2821"/>
                </a:solidFill>
                <a:latin typeface="Lora" panose="020B0604020202020204" charset="-52"/>
                <a:ea typeface="Alice" pitchFamily="34" charset="-122"/>
                <a:cs typeface="Alice" pitchFamily="34" charset="-120"/>
              </a:rPr>
              <a:t>Начало на осигуряването</a:t>
            </a:r>
            <a:endParaRPr lang="en-US" b="1" dirty="0"/>
          </a:p>
        </p:txBody>
      </p:sp>
      <p:sp>
        <p:nvSpPr>
          <p:cNvPr id="4" name="Text 2"/>
          <p:cNvSpPr/>
          <p:nvPr/>
        </p:nvSpPr>
        <p:spPr>
          <a:xfrm>
            <a:off x="9983814" y="2020488"/>
            <a:ext cx="4065627" cy="584359"/>
          </a:xfrm>
          <a:prstGeom prst="rect">
            <a:avLst/>
          </a:prstGeom>
          <a:noFill/>
          <a:ln/>
        </p:spPr>
        <p:txBody>
          <a:bodyPr wrap="square" lIns="0" tIns="0" rIns="0" bIns="0" rtlCol="0" anchor="t"/>
          <a:lstStyle/>
          <a:p>
            <a:pPr marL="0" indent="0">
              <a:lnSpc>
                <a:spcPts val="2300"/>
              </a:lnSpc>
              <a:buNone/>
            </a:pPr>
            <a:r>
              <a:rPr lang="en-US" sz="2000" dirty="0">
                <a:solidFill>
                  <a:srgbClr val="2C2821"/>
                </a:solidFill>
                <a:ea typeface="Lora" pitchFamily="34" charset="-122"/>
                <a:cs typeface="Lora" pitchFamily="34" charset="-120"/>
              </a:rPr>
              <a:t>По-рисково инвестиране с </a:t>
            </a:r>
            <a:endParaRPr lang="en-US" sz="2000" dirty="0" smtClean="0">
              <a:solidFill>
                <a:srgbClr val="2C2821"/>
              </a:solidFill>
              <a:ea typeface="Lora" pitchFamily="34" charset="-122"/>
              <a:cs typeface="Lora" pitchFamily="34" charset="-120"/>
            </a:endParaRPr>
          </a:p>
          <a:p>
            <a:pPr marL="0" indent="0">
              <a:lnSpc>
                <a:spcPts val="2300"/>
              </a:lnSpc>
              <a:buNone/>
            </a:pPr>
            <a:r>
              <a:rPr lang="en-US" sz="2000" dirty="0" err="1" smtClean="0">
                <a:solidFill>
                  <a:srgbClr val="2C2821"/>
                </a:solidFill>
                <a:ea typeface="Lora" pitchFamily="34" charset="-122"/>
                <a:cs typeface="Lora" pitchFamily="34" charset="-120"/>
              </a:rPr>
              <a:t>потенциал</a:t>
            </a:r>
            <a:r>
              <a:rPr lang="en-US" sz="2000" dirty="0" smtClean="0">
                <a:solidFill>
                  <a:srgbClr val="2C2821"/>
                </a:solidFill>
                <a:ea typeface="Lora" pitchFamily="34" charset="-122"/>
                <a:cs typeface="Lora" pitchFamily="34" charset="-120"/>
              </a:rPr>
              <a:t> </a:t>
            </a:r>
            <a:r>
              <a:rPr lang="en-US" sz="2000" dirty="0">
                <a:solidFill>
                  <a:srgbClr val="2C2821"/>
                </a:solidFill>
                <a:ea typeface="Lora" pitchFamily="34" charset="-122"/>
                <a:cs typeface="Lora" pitchFamily="34" charset="-120"/>
              </a:rPr>
              <a:t>за висока доходност</a:t>
            </a:r>
            <a:endParaRPr lang="en-US" sz="2000" dirty="0"/>
          </a:p>
        </p:txBody>
      </p:sp>
      <p:sp>
        <p:nvSpPr>
          <p:cNvPr id="11" name="Text 5"/>
          <p:cNvSpPr/>
          <p:nvPr/>
        </p:nvSpPr>
        <p:spPr>
          <a:xfrm>
            <a:off x="2422327" y="3562960"/>
            <a:ext cx="2282428" cy="285274"/>
          </a:xfrm>
          <a:prstGeom prst="rect">
            <a:avLst/>
          </a:prstGeom>
          <a:noFill/>
          <a:ln/>
        </p:spPr>
        <p:txBody>
          <a:bodyPr wrap="none" lIns="0" tIns="0" rIns="0" bIns="0" rtlCol="0" anchor="t"/>
          <a:lstStyle/>
          <a:p>
            <a:pPr marL="0" indent="0" algn="r">
              <a:lnSpc>
                <a:spcPts val="2200"/>
              </a:lnSpc>
              <a:buNone/>
            </a:pPr>
            <a:r>
              <a:rPr lang="en-US" b="1" dirty="0">
                <a:solidFill>
                  <a:srgbClr val="2C2821"/>
                </a:solidFill>
                <a:latin typeface="Lora" panose="020B0604020202020204" charset="-52"/>
                <a:ea typeface="Alice" pitchFamily="34" charset="-122"/>
                <a:cs typeface="Alice" pitchFamily="34" charset="-120"/>
              </a:rPr>
              <a:t>Преди пенсиониране</a:t>
            </a:r>
            <a:endParaRPr lang="en-US" b="1" dirty="0"/>
          </a:p>
        </p:txBody>
      </p:sp>
      <p:sp>
        <p:nvSpPr>
          <p:cNvPr id="12" name="Text 6"/>
          <p:cNvSpPr/>
          <p:nvPr/>
        </p:nvSpPr>
        <p:spPr>
          <a:xfrm>
            <a:off x="639009" y="3957771"/>
            <a:ext cx="4065746" cy="584359"/>
          </a:xfrm>
          <a:prstGeom prst="rect">
            <a:avLst/>
          </a:prstGeom>
          <a:noFill/>
          <a:ln/>
        </p:spPr>
        <p:txBody>
          <a:bodyPr wrap="square" lIns="0" tIns="0" rIns="0" bIns="0" rtlCol="0" anchor="t"/>
          <a:lstStyle/>
          <a:p>
            <a:pPr algn="r">
              <a:lnSpc>
                <a:spcPts val="2300"/>
              </a:lnSpc>
            </a:pPr>
            <a:r>
              <a:rPr lang="en-US" sz="2000" dirty="0">
                <a:solidFill>
                  <a:srgbClr val="2C2821"/>
                </a:solidFill>
                <a:ea typeface="Lora" pitchFamily="34" charset="-122"/>
                <a:cs typeface="Lora" pitchFamily="34" charset="-120"/>
              </a:rPr>
              <a:t>Консервативно инвестиране за съхраняване на натрупаното</a:t>
            </a:r>
          </a:p>
        </p:txBody>
      </p:sp>
      <p:sp>
        <p:nvSpPr>
          <p:cNvPr id="15" name="Text 7"/>
          <p:cNvSpPr/>
          <p:nvPr/>
        </p:nvSpPr>
        <p:spPr>
          <a:xfrm>
            <a:off x="2422209" y="1625677"/>
            <a:ext cx="2282428" cy="285274"/>
          </a:xfrm>
          <a:prstGeom prst="rect">
            <a:avLst/>
          </a:prstGeom>
          <a:noFill/>
          <a:ln/>
        </p:spPr>
        <p:txBody>
          <a:bodyPr wrap="none" lIns="0" tIns="0" rIns="0" bIns="0" rtlCol="0" anchor="t"/>
          <a:lstStyle/>
          <a:p>
            <a:pPr marL="0" indent="0" algn="r">
              <a:lnSpc>
                <a:spcPts val="2200"/>
              </a:lnSpc>
              <a:buNone/>
            </a:pPr>
            <a:r>
              <a:rPr lang="en-US" b="1" dirty="0">
                <a:solidFill>
                  <a:srgbClr val="2C2821"/>
                </a:solidFill>
                <a:latin typeface="Lora" panose="020B0604020202020204" charset="-52"/>
                <a:ea typeface="Alice" pitchFamily="34" charset="-122"/>
                <a:cs typeface="Alice" pitchFamily="34" charset="-120"/>
              </a:rPr>
              <a:t>Пенсиониране</a:t>
            </a:r>
            <a:endParaRPr lang="en-US" b="1" dirty="0"/>
          </a:p>
        </p:txBody>
      </p:sp>
      <p:sp>
        <p:nvSpPr>
          <p:cNvPr id="16" name="Text 8"/>
          <p:cNvSpPr/>
          <p:nvPr/>
        </p:nvSpPr>
        <p:spPr>
          <a:xfrm>
            <a:off x="639009" y="2020488"/>
            <a:ext cx="4065627" cy="584359"/>
          </a:xfrm>
          <a:prstGeom prst="rect">
            <a:avLst/>
          </a:prstGeom>
          <a:noFill/>
          <a:ln/>
        </p:spPr>
        <p:txBody>
          <a:bodyPr wrap="square" lIns="0" tIns="0" rIns="0" bIns="0" rtlCol="0" anchor="t"/>
          <a:lstStyle/>
          <a:p>
            <a:pPr marL="0" indent="0" algn="r">
              <a:lnSpc>
                <a:spcPts val="2300"/>
              </a:lnSpc>
              <a:buNone/>
            </a:pPr>
            <a:r>
              <a:rPr lang="en-US" sz="2000" dirty="0">
                <a:solidFill>
                  <a:srgbClr val="2C2821"/>
                </a:solidFill>
                <a:ea typeface="Lora" pitchFamily="34" charset="-122"/>
                <a:cs typeface="Lora" pitchFamily="34" charset="-120"/>
              </a:rPr>
              <a:t>Използване на </a:t>
            </a:r>
            <a:r>
              <a:rPr lang="en-US" sz="2000" dirty="0" err="1">
                <a:solidFill>
                  <a:srgbClr val="2C2821"/>
                </a:solidFill>
                <a:ea typeface="Lora" pitchFamily="34" charset="-122"/>
                <a:cs typeface="Lora" pitchFamily="34" charset="-120"/>
              </a:rPr>
              <a:t>натрупаните</a:t>
            </a:r>
            <a:r>
              <a:rPr lang="en-US" sz="2000" dirty="0">
                <a:solidFill>
                  <a:srgbClr val="2C2821"/>
                </a:solidFill>
                <a:ea typeface="Lora" pitchFamily="34" charset="-122"/>
                <a:cs typeface="Lora" pitchFamily="34" charset="-120"/>
              </a:rPr>
              <a:t> </a:t>
            </a:r>
            <a:endParaRPr lang="en-US" sz="2000" dirty="0" smtClean="0">
              <a:solidFill>
                <a:srgbClr val="2C2821"/>
              </a:solidFill>
              <a:ea typeface="Lora" pitchFamily="34" charset="-122"/>
              <a:cs typeface="Lora" pitchFamily="34" charset="-120"/>
            </a:endParaRPr>
          </a:p>
          <a:p>
            <a:pPr marL="0" indent="0" algn="r">
              <a:lnSpc>
                <a:spcPts val="2300"/>
              </a:lnSpc>
              <a:buNone/>
            </a:pPr>
            <a:r>
              <a:rPr lang="en-US" sz="2000" dirty="0" err="1" smtClean="0">
                <a:solidFill>
                  <a:srgbClr val="2C2821"/>
                </a:solidFill>
                <a:ea typeface="Lora" pitchFamily="34" charset="-122"/>
                <a:cs typeface="Lora" pitchFamily="34" charset="-120"/>
              </a:rPr>
              <a:t>средства</a:t>
            </a:r>
            <a:r>
              <a:rPr lang="en-US" sz="2000" dirty="0" smtClean="0">
                <a:solidFill>
                  <a:srgbClr val="2C2821"/>
                </a:solidFill>
                <a:ea typeface="Lora" pitchFamily="34" charset="-122"/>
                <a:cs typeface="Lora" pitchFamily="34" charset="-120"/>
              </a:rPr>
              <a:t> </a:t>
            </a:r>
            <a:r>
              <a:rPr lang="en-US" sz="2000" dirty="0" err="1" smtClean="0">
                <a:solidFill>
                  <a:srgbClr val="2C2821"/>
                </a:solidFill>
                <a:ea typeface="Lora" pitchFamily="34" charset="-122"/>
                <a:cs typeface="Lora" pitchFamily="34" charset="-120"/>
              </a:rPr>
              <a:t>за</a:t>
            </a:r>
            <a:r>
              <a:rPr lang="en-US" sz="2000" dirty="0" smtClean="0">
                <a:solidFill>
                  <a:srgbClr val="2C2821"/>
                </a:solidFill>
                <a:ea typeface="Lora" pitchFamily="34" charset="-122"/>
                <a:cs typeface="Lora" pitchFamily="34" charset="-120"/>
              </a:rPr>
              <a:t> </a:t>
            </a:r>
            <a:r>
              <a:rPr lang="en-US" sz="2000" dirty="0">
                <a:solidFill>
                  <a:srgbClr val="2C2821"/>
                </a:solidFill>
                <a:ea typeface="Lora" pitchFamily="34" charset="-122"/>
                <a:cs typeface="Lora" pitchFamily="34" charset="-120"/>
              </a:rPr>
              <a:t>пенсия</a:t>
            </a:r>
            <a:endParaRPr lang="en-US" sz="2000" dirty="0"/>
          </a:p>
        </p:txBody>
      </p:sp>
      <p:grpSp>
        <p:nvGrpSpPr>
          <p:cNvPr id="32" name="Group 31"/>
          <p:cNvGrpSpPr/>
          <p:nvPr/>
        </p:nvGrpSpPr>
        <p:grpSpPr>
          <a:xfrm>
            <a:off x="5695200" y="1529999"/>
            <a:ext cx="3240000" cy="3240000"/>
            <a:chOff x="5167901" y="1451134"/>
            <a:chExt cx="4333969" cy="4261297"/>
          </a:xfrm>
        </p:grpSpPr>
        <p:grpSp>
          <p:nvGrpSpPr>
            <p:cNvPr id="29" name="Group 28"/>
            <p:cNvGrpSpPr/>
            <p:nvPr/>
          </p:nvGrpSpPr>
          <p:grpSpPr>
            <a:xfrm>
              <a:off x="5167901" y="1451134"/>
              <a:ext cx="4333969" cy="4261297"/>
              <a:chOff x="4992935" y="1451134"/>
              <a:chExt cx="4673322" cy="4673322"/>
            </a:xfrm>
          </p:grpSpPr>
          <p:pic>
            <p:nvPicPr>
              <p:cNvPr id="5" name="Image 0" descr="preencoded.png"/>
              <p:cNvPicPr>
                <a:picLocks noChangeAspect="1"/>
              </p:cNvPicPr>
              <p:nvPr/>
            </p:nvPicPr>
            <p:blipFill>
              <a:blip r:embed="rId3"/>
              <a:stretch>
                <a:fillRect/>
              </a:stretch>
            </p:blipFill>
            <p:spPr>
              <a:xfrm>
                <a:off x="4992935" y="1451134"/>
                <a:ext cx="4673322" cy="4673322"/>
              </a:xfrm>
              <a:prstGeom prst="rect">
                <a:avLst/>
              </a:prstGeom>
            </p:spPr>
          </p:pic>
          <p:pic>
            <p:nvPicPr>
              <p:cNvPr id="9" name="Image 2" descr="preencoded.png"/>
              <p:cNvPicPr>
                <a:picLocks noChangeAspect="1"/>
              </p:cNvPicPr>
              <p:nvPr/>
            </p:nvPicPr>
            <p:blipFill>
              <a:blip r:embed="rId4"/>
              <a:stretch>
                <a:fillRect/>
              </a:stretch>
            </p:blipFill>
            <p:spPr>
              <a:xfrm>
                <a:off x="4992935" y="1451134"/>
                <a:ext cx="4673322" cy="4673322"/>
              </a:xfrm>
              <a:prstGeom prst="rect">
                <a:avLst/>
              </a:prstGeom>
            </p:spPr>
          </p:pic>
          <p:pic>
            <p:nvPicPr>
              <p:cNvPr id="13" name="Image 4" descr="preencoded.png"/>
              <p:cNvPicPr>
                <a:picLocks noChangeAspect="1"/>
              </p:cNvPicPr>
              <p:nvPr/>
            </p:nvPicPr>
            <p:blipFill>
              <a:blip r:embed="rId5"/>
              <a:stretch>
                <a:fillRect/>
              </a:stretch>
            </p:blipFill>
            <p:spPr>
              <a:xfrm>
                <a:off x="4992935" y="1451134"/>
                <a:ext cx="4673322" cy="4673322"/>
              </a:xfrm>
              <a:prstGeom prst="rect">
                <a:avLst/>
              </a:prstGeom>
            </p:spPr>
          </p:pic>
          <p:pic>
            <p:nvPicPr>
              <p:cNvPr id="28" name="Image 6" descr="preencoded.png"/>
              <p:cNvPicPr>
                <a:picLocks noChangeAspect="1"/>
              </p:cNvPicPr>
              <p:nvPr/>
            </p:nvPicPr>
            <p:blipFill>
              <a:blip r:embed="rId6"/>
              <a:stretch>
                <a:fillRect/>
              </a:stretch>
            </p:blipFill>
            <p:spPr>
              <a:xfrm>
                <a:off x="4992935" y="1451134"/>
                <a:ext cx="4673322" cy="4673322"/>
              </a:xfrm>
              <a:prstGeom prst="rect">
                <a:avLst/>
              </a:prstGeom>
            </p:spPr>
          </p:pic>
        </p:grpSp>
        <p:pic>
          <p:nvPicPr>
            <p:cNvPr id="21" name="Image 1" descr="preencoded.png"/>
            <p:cNvPicPr>
              <a:picLocks noChangeAspect="1"/>
            </p:cNvPicPr>
            <p:nvPr/>
          </p:nvPicPr>
          <p:blipFill>
            <a:blip r:embed="rId7"/>
            <a:stretch>
              <a:fillRect/>
            </a:stretch>
          </p:blipFill>
          <p:spPr>
            <a:xfrm>
              <a:off x="8340994" y="2457531"/>
              <a:ext cx="397787" cy="497322"/>
            </a:xfrm>
            <a:prstGeom prst="rect">
              <a:avLst/>
            </a:prstGeom>
          </p:spPr>
        </p:pic>
        <p:pic>
          <p:nvPicPr>
            <p:cNvPr id="22" name="Image 3" descr="preencoded.png"/>
            <p:cNvPicPr>
              <a:picLocks noChangeAspect="1"/>
            </p:cNvPicPr>
            <p:nvPr/>
          </p:nvPicPr>
          <p:blipFill>
            <a:blip r:embed="rId8"/>
            <a:stretch>
              <a:fillRect/>
            </a:stretch>
          </p:blipFill>
          <p:spPr>
            <a:xfrm>
              <a:off x="8095694" y="4456623"/>
              <a:ext cx="397788" cy="497322"/>
            </a:xfrm>
            <a:prstGeom prst="rect">
              <a:avLst/>
            </a:prstGeom>
          </p:spPr>
        </p:pic>
        <p:pic>
          <p:nvPicPr>
            <p:cNvPr id="23" name="Image 5" descr="preencoded.png"/>
            <p:cNvPicPr>
              <a:picLocks noChangeAspect="1"/>
            </p:cNvPicPr>
            <p:nvPr/>
          </p:nvPicPr>
          <p:blipFill>
            <a:blip r:embed="rId9"/>
            <a:stretch>
              <a:fillRect/>
            </a:stretch>
          </p:blipFill>
          <p:spPr>
            <a:xfrm>
              <a:off x="5873329" y="4325759"/>
              <a:ext cx="397787" cy="497322"/>
            </a:xfrm>
            <a:prstGeom prst="rect">
              <a:avLst/>
            </a:prstGeom>
          </p:spPr>
        </p:pic>
        <p:pic>
          <p:nvPicPr>
            <p:cNvPr id="24" name="Image 7" descr="preencoded.png"/>
            <p:cNvPicPr>
              <a:picLocks noChangeAspect="1"/>
            </p:cNvPicPr>
            <p:nvPr/>
          </p:nvPicPr>
          <p:blipFill>
            <a:blip r:embed="rId10"/>
            <a:stretch>
              <a:fillRect/>
            </a:stretch>
          </p:blipFill>
          <p:spPr>
            <a:xfrm>
              <a:off x="6157766" y="2123876"/>
              <a:ext cx="397787" cy="497322"/>
            </a:xfrm>
            <a:prstGeom prst="rect">
              <a:avLst/>
            </a:prstGeom>
          </p:spPr>
        </p:pic>
      </p:grpSp>
      <p:sp>
        <p:nvSpPr>
          <p:cNvPr id="30" name="Text 3"/>
          <p:cNvSpPr/>
          <p:nvPr/>
        </p:nvSpPr>
        <p:spPr>
          <a:xfrm>
            <a:off x="9954556" y="3567396"/>
            <a:ext cx="2282428" cy="285274"/>
          </a:xfrm>
          <a:prstGeom prst="rect">
            <a:avLst/>
          </a:prstGeom>
          <a:noFill/>
          <a:ln/>
        </p:spPr>
        <p:txBody>
          <a:bodyPr wrap="none" lIns="0" tIns="0" rIns="0" bIns="0" rtlCol="0" anchor="t"/>
          <a:lstStyle/>
          <a:p>
            <a:pPr marL="0" indent="0" algn="l">
              <a:lnSpc>
                <a:spcPts val="2200"/>
              </a:lnSpc>
              <a:buNone/>
            </a:pPr>
            <a:r>
              <a:rPr lang="en-US" b="1" dirty="0">
                <a:solidFill>
                  <a:srgbClr val="2C2821"/>
                </a:solidFill>
                <a:latin typeface="Lora" panose="020B0604020202020204" charset="-52"/>
                <a:ea typeface="Alice" pitchFamily="34" charset="-122"/>
                <a:cs typeface="Alice" pitchFamily="34" charset="-120"/>
              </a:rPr>
              <a:t>Средна възраст</a:t>
            </a:r>
            <a:endParaRPr lang="en-US" b="1" dirty="0"/>
          </a:p>
        </p:txBody>
      </p:sp>
      <p:sp>
        <p:nvSpPr>
          <p:cNvPr id="31" name="Text 4"/>
          <p:cNvSpPr/>
          <p:nvPr/>
        </p:nvSpPr>
        <p:spPr>
          <a:xfrm>
            <a:off x="9954556" y="3962207"/>
            <a:ext cx="4065746" cy="292179"/>
          </a:xfrm>
          <a:prstGeom prst="rect">
            <a:avLst/>
          </a:prstGeom>
          <a:noFill/>
          <a:ln/>
        </p:spPr>
        <p:txBody>
          <a:bodyPr wrap="none" lIns="0" tIns="0" rIns="0" bIns="0" rtlCol="0" anchor="t"/>
          <a:lstStyle/>
          <a:p>
            <a:pPr indent="0">
              <a:lnSpc>
                <a:spcPts val="2300"/>
              </a:lnSpc>
              <a:buNone/>
            </a:pPr>
            <a:r>
              <a:rPr lang="en-US" sz="2000" dirty="0">
                <a:solidFill>
                  <a:srgbClr val="2C2821"/>
                </a:solidFill>
                <a:ea typeface="Lora" pitchFamily="34" charset="-122"/>
                <a:cs typeface="Lora" pitchFamily="34" charset="-120"/>
              </a:rPr>
              <a:t>Балансирано </a:t>
            </a:r>
            <a:r>
              <a:rPr lang="en-US" sz="2000" dirty="0" err="1">
                <a:solidFill>
                  <a:srgbClr val="2C2821"/>
                </a:solidFill>
                <a:ea typeface="Lora" pitchFamily="34" charset="-122"/>
                <a:cs typeface="Lora" pitchFamily="34" charset="-120"/>
              </a:rPr>
              <a:t>инвестиране</a:t>
            </a:r>
            <a:r>
              <a:rPr lang="en-US" sz="2000" dirty="0">
                <a:solidFill>
                  <a:srgbClr val="2C2821"/>
                </a:solidFill>
                <a:ea typeface="Lora" pitchFamily="34" charset="-122"/>
                <a:cs typeface="Lora" pitchFamily="34" charset="-120"/>
              </a:rPr>
              <a:t> </a:t>
            </a:r>
          </a:p>
          <a:p>
            <a:pPr indent="0">
              <a:lnSpc>
                <a:spcPts val="2300"/>
              </a:lnSpc>
              <a:buNone/>
            </a:pPr>
            <a:r>
              <a:rPr lang="en-US" sz="2000" dirty="0">
                <a:solidFill>
                  <a:srgbClr val="2C2821"/>
                </a:solidFill>
                <a:ea typeface="Lora" pitchFamily="34" charset="-122"/>
                <a:cs typeface="Lora" pitchFamily="34" charset="-120"/>
              </a:rPr>
              <a:t>с умерен риск</a:t>
            </a:r>
          </a:p>
        </p:txBody>
      </p:sp>
      <p:sp>
        <p:nvSpPr>
          <p:cNvPr id="34" name="Shape 1"/>
          <p:cNvSpPr/>
          <p:nvPr/>
        </p:nvSpPr>
        <p:spPr>
          <a:xfrm>
            <a:off x="638889" y="5252586"/>
            <a:ext cx="13042701" cy="2154142"/>
          </a:xfrm>
          <a:prstGeom prst="roundRect">
            <a:avLst>
              <a:gd name="adj" fmla="val 2038"/>
            </a:avLst>
          </a:prstGeom>
          <a:solidFill>
            <a:srgbClr val="8AA597">
              <a:alpha val="60000"/>
            </a:srgbClr>
          </a:solidFill>
          <a:ln/>
        </p:spPr>
        <p:txBody>
          <a:bodyPr tIns="324000" anchor="t"/>
          <a:lstStyle/>
          <a:p>
            <a:pPr marL="360363" lvl="0" indent="452438">
              <a:spcAft>
                <a:spcPts val="1200"/>
              </a:spcAft>
            </a:pPr>
            <a:r>
              <a:rPr lang="ru-RU" sz="2000" dirty="0" err="1" smtClean="0">
                <a:ea typeface="Alice" panose="020B0604020202020204" charset="0"/>
                <a:cs typeface="Times New Roman" panose="02020603050405020304" pitchFamily="18" charset="0"/>
              </a:rPr>
              <a:t>Участието</a:t>
            </a:r>
            <a:r>
              <a:rPr lang="ru-RU" sz="2000" dirty="0" smtClean="0">
                <a:ea typeface="Alice" panose="020B0604020202020204" charset="0"/>
                <a:cs typeface="Times New Roman" panose="02020603050405020304" pitchFamily="18" charset="0"/>
              </a:rPr>
              <a:t> </a:t>
            </a:r>
            <a:r>
              <a:rPr lang="ru-RU" sz="2000" dirty="0">
                <a:ea typeface="Alice" panose="020B0604020202020204" charset="0"/>
                <a:cs typeface="Times New Roman" panose="02020603050405020304" pitchFamily="18" charset="0"/>
              </a:rPr>
              <a:t>на </a:t>
            </a:r>
            <a:r>
              <a:rPr lang="ru-RU" sz="2000" dirty="0" err="1">
                <a:ea typeface="Alice" panose="020B0604020202020204" charset="0"/>
                <a:cs typeface="Times New Roman" panose="02020603050405020304" pitchFamily="18" charset="0"/>
              </a:rPr>
              <a:t>осигурените</a:t>
            </a:r>
            <a:r>
              <a:rPr lang="ru-RU" sz="2000" dirty="0">
                <a:ea typeface="Alice" panose="020B0604020202020204" charset="0"/>
                <a:cs typeface="Times New Roman" panose="02020603050405020304" pitchFamily="18" charset="0"/>
              </a:rPr>
              <a:t> лица в </a:t>
            </a:r>
            <a:r>
              <a:rPr lang="ru-RU" sz="2000" dirty="0" err="1">
                <a:ea typeface="Alice" panose="020B0604020202020204" charset="0"/>
                <a:cs typeface="Times New Roman" panose="02020603050405020304" pitchFamily="18" charset="0"/>
              </a:rPr>
              <a:t>подфонодвете</a:t>
            </a:r>
            <a:r>
              <a:rPr lang="ru-RU" sz="2000" dirty="0">
                <a:ea typeface="Alice" panose="020B0604020202020204" charset="0"/>
                <a:cs typeface="Times New Roman" panose="02020603050405020304" pitchFamily="18" charset="0"/>
              </a:rPr>
              <a:t> на </a:t>
            </a:r>
            <a:r>
              <a:rPr lang="ru-RU" sz="2000" dirty="0" err="1">
                <a:ea typeface="Alice" panose="020B0604020202020204" charset="0"/>
                <a:cs typeface="Times New Roman" panose="02020603050405020304" pitchFamily="18" charset="0"/>
              </a:rPr>
              <a:t>универсалните</a:t>
            </a:r>
            <a:r>
              <a:rPr lang="ru-RU" sz="2000" dirty="0">
                <a:ea typeface="Alice" panose="020B0604020202020204" charset="0"/>
                <a:cs typeface="Times New Roman" panose="02020603050405020304" pitchFamily="18" charset="0"/>
              </a:rPr>
              <a:t> </a:t>
            </a:r>
            <a:r>
              <a:rPr lang="ru-RU" sz="2000" dirty="0" err="1">
                <a:ea typeface="Alice" panose="020B0604020202020204" charset="0"/>
                <a:cs typeface="Times New Roman" panose="02020603050405020304" pitchFamily="18" charset="0"/>
              </a:rPr>
              <a:t>пенсионни</a:t>
            </a:r>
            <a:r>
              <a:rPr lang="ru-RU" sz="2000" dirty="0">
                <a:ea typeface="Alice" panose="020B0604020202020204" charset="0"/>
                <a:cs typeface="Times New Roman" panose="02020603050405020304" pitchFamily="18" charset="0"/>
              </a:rPr>
              <a:t> </a:t>
            </a:r>
            <a:r>
              <a:rPr lang="ru-RU" sz="2000" dirty="0" err="1">
                <a:ea typeface="Alice" panose="020B0604020202020204" charset="0"/>
                <a:cs typeface="Times New Roman" panose="02020603050405020304" pitchFamily="18" charset="0"/>
              </a:rPr>
              <a:t>фондове</a:t>
            </a:r>
            <a:r>
              <a:rPr lang="ru-RU" sz="2000" dirty="0">
                <a:ea typeface="Alice" panose="020B0604020202020204" charset="0"/>
                <a:cs typeface="Times New Roman" panose="02020603050405020304" pitchFamily="18" charset="0"/>
              </a:rPr>
              <a:t> се </a:t>
            </a:r>
            <a:r>
              <a:rPr lang="ru-RU" sz="2000" dirty="0" err="1">
                <a:ea typeface="Alice" panose="020B0604020202020204" charset="0"/>
                <a:cs typeface="Times New Roman" panose="02020603050405020304" pitchFamily="18" charset="0"/>
              </a:rPr>
              <a:t>извършва</a:t>
            </a:r>
            <a:r>
              <a:rPr lang="ru-RU" sz="2000" dirty="0">
                <a:ea typeface="Alice" panose="020B0604020202020204" charset="0"/>
                <a:cs typeface="Times New Roman" panose="02020603050405020304" pitchFamily="18" charset="0"/>
              </a:rPr>
              <a:t> при </a:t>
            </a:r>
            <a:r>
              <a:rPr lang="ru-RU" sz="2000" dirty="0" err="1">
                <a:ea typeface="Alice" panose="020B0604020202020204" charset="0"/>
                <a:cs typeface="Times New Roman" panose="02020603050405020304" pitchFamily="18" charset="0"/>
              </a:rPr>
              <a:t>спазване</a:t>
            </a:r>
            <a:r>
              <a:rPr lang="ru-RU" sz="2000" dirty="0">
                <a:ea typeface="Alice" panose="020B0604020202020204" charset="0"/>
                <a:cs typeface="Times New Roman" panose="02020603050405020304" pitchFamily="18" charset="0"/>
              </a:rPr>
              <a:t> на два </a:t>
            </a:r>
            <a:r>
              <a:rPr lang="ru-RU" sz="2000" dirty="0" err="1">
                <a:ea typeface="Alice" panose="020B0604020202020204" charset="0"/>
                <a:cs typeface="Times New Roman" panose="02020603050405020304" pitchFamily="18" charset="0"/>
              </a:rPr>
              <a:t>основни</a:t>
            </a:r>
            <a:r>
              <a:rPr lang="ru-RU" sz="2000" dirty="0">
                <a:ea typeface="Alice" panose="020B0604020202020204" charset="0"/>
                <a:cs typeface="Times New Roman" panose="02020603050405020304" pitchFamily="18" charset="0"/>
              </a:rPr>
              <a:t> принципа:</a:t>
            </a:r>
          </a:p>
          <a:p>
            <a:endParaRPr lang="bg-BG" dirty="0"/>
          </a:p>
        </p:txBody>
      </p:sp>
      <p:sp>
        <p:nvSpPr>
          <p:cNvPr id="36" name="Text 9"/>
          <p:cNvSpPr/>
          <p:nvPr/>
        </p:nvSpPr>
        <p:spPr>
          <a:xfrm>
            <a:off x="638888" y="5257022"/>
            <a:ext cx="13042701" cy="972144"/>
          </a:xfrm>
          <a:prstGeom prst="rect">
            <a:avLst/>
          </a:prstGeom>
          <a:noFill/>
          <a:ln/>
        </p:spPr>
        <p:txBody>
          <a:bodyPr wrap="square" lIns="180000" tIns="0" rIns="180000" bIns="0" rtlCol="0" anchor="t"/>
          <a:lstStyle/>
          <a:p>
            <a:pPr indent="0">
              <a:lnSpc>
                <a:spcPts val="2750"/>
              </a:lnSpc>
              <a:buNone/>
            </a:pPr>
            <a:endParaRPr lang="bg-BG" sz="2000" dirty="0">
              <a:ea typeface="Alice" panose="020B0604020202020204" charset="0"/>
              <a:cs typeface="Lora" pitchFamily="34" charset="-120"/>
            </a:endParaRPr>
          </a:p>
        </p:txBody>
      </p:sp>
      <p:grpSp>
        <p:nvGrpSpPr>
          <p:cNvPr id="37" name="Group 36"/>
          <p:cNvGrpSpPr/>
          <p:nvPr/>
        </p:nvGrpSpPr>
        <p:grpSpPr>
          <a:xfrm>
            <a:off x="1286488" y="6379366"/>
            <a:ext cx="11747500" cy="810503"/>
            <a:chOff x="3073392" y="2249514"/>
            <a:chExt cx="8441274" cy="1691216"/>
          </a:xfrm>
          <a:solidFill>
            <a:srgbClr val="F0EDE6"/>
          </a:solidFill>
        </p:grpSpPr>
        <p:sp>
          <p:nvSpPr>
            <p:cNvPr id="38" name="Shape 1"/>
            <p:cNvSpPr/>
            <p:nvPr/>
          </p:nvSpPr>
          <p:spPr>
            <a:xfrm>
              <a:off x="3073392" y="2249514"/>
              <a:ext cx="3988685" cy="1691216"/>
            </a:xfrm>
            <a:prstGeom prst="roundRect">
              <a:avLst>
                <a:gd name="adj" fmla="val 2038"/>
              </a:avLst>
            </a:prstGeom>
            <a:grpFill/>
            <a:ln/>
          </p:spPr>
          <p:txBody>
            <a:bodyPr lIns="0" tIns="0" rIns="0" bIns="0" anchor="ctr"/>
            <a:lstStyle/>
            <a:p>
              <a:pPr marL="817563" lvl="1">
                <a:lnSpc>
                  <a:spcPct val="150000"/>
                </a:lnSpc>
              </a:pPr>
              <a:r>
                <a:rPr lang="en-US" sz="2000" b="1" dirty="0" smtClean="0">
                  <a:ea typeface="Alice" panose="020B0604020202020204" charset="0"/>
                  <a:cs typeface="Times New Roman" panose="02020603050405020304" pitchFamily="18" charset="0"/>
                </a:rPr>
                <a:t>	</a:t>
              </a:r>
              <a:r>
                <a:rPr lang="ru-RU" sz="2000" b="1" dirty="0" smtClean="0">
                  <a:ea typeface="Alice" panose="020B0604020202020204" charset="0"/>
                  <a:cs typeface="Times New Roman" panose="02020603050405020304" pitchFamily="18" charset="0"/>
                </a:rPr>
                <a:t>Свобода </a:t>
              </a:r>
              <a:r>
                <a:rPr lang="ru-RU" sz="2000" b="1" dirty="0">
                  <a:ea typeface="Alice" panose="020B0604020202020204" charset="0"/>
                  <a:cs typeface="Times New Roman" panose="02020603050405020304" pitchFamily="18" charset="0"/>
                </a:rPr>
                <a:t>на </a:t>
              </a:r>
              <a:r>
                <a:rPr lang="ru-RU" sz="2000" b="1" dirty="0" err="1" smtClean="0">
                  <a:ea typeface="Alice" panose="020B0604020202020204" charset="0"/>
                  <a:cs typeface="Times New Roman" panose="02020603050405020304" pitchFamily="18" charset="0"/>
                </a:rPr>
                <a:t>избор</a:t>
              </a:r>
              <a:r>
                <a:rPr lang="ru-RU" sz="2000" b="1" dirty="0" smtClean="0">
                  <a:ea typeface="Alice" panose="020B0604020202020204" charset="0"/>
                  <a:cs typeface="Times New Roman" panose="02020603050405020304" pitchFamily="18" charset="0"/>
                </a:rPr>
                <a:t> </a:t>
              </a:r>
              <a:r>
                <a:rPr lang="ru-RU" sz="2000" b="1" dirty="0">
                  <a:ea typeface="Alice" panose="020B0604020202020204" charset="0"/>
                  <a:cs typeface="Times New Roman" panose="02020603050405020304" pitchFamily="18" charset="0"/>
                </a:rPr>
                <a:t>на </a:t>
              </a:r>
              <a:r>
                <a:rPr lang="ru-RU" sz="2000" b="1" dirty="0" smtClean="0">
                  <a:ea typeface="Alice" panose="020B0604020202020204" charset="0"/>
                  <a:cs typeface="Times New Roman" panose="02020603050405020304" pitchFamily="18" charset="0"/>
                </a:rPr>
                <a:t>подфонд </a:t>
              </a:r>
              <a:endParaRPr lang="ru-RU" sz="2000" b="1" dirty="0">
                <a:ea typeface="Alice" panose="020B0604020202020204" charset="0"/>
                <a:cs typeface="Times New Roman" panose="02020603050405020304" pitchFamily="18" charset="0"/>
              </a:endParaRPr>
            </a:p>
          </p:txBody>
        </p:sp>
        <p:sp>
          <p:nvSpPr>
            <p:cNvPr id="39" name="Shape 1"/>
            <p:cNvSpPr/>
            <p:nvPr/>
          </p:nvSpPr>
          <p:spPr>
            <a:xfrm>
              <a:off x="7525981" y="2249514"/>
              <a:ext cx="3988685" cy="1691216"/>
            </a:xfrm>
            <a:prstGeom prst="roundRect">
              <a:avLst>
                <a:gd name="adj" fmla="val 2038"/>
              </a:avLst>
            </a:prstGeom>
            <a:grpFill/>
            <a:ln/>
          </p:spPr>
          <p:txBody>
            <a:bodyPr lIns="0" tIns="0" rIns="0" bIns="0" anchor="ctr"/>
            <a:lstStyle/>
            <a:p>
              <a:pPr marL="533400" lvl="1">
                <a:lnSpc>
                  <a:spcPct val="150000"/>
                </a:lnSpc>
              </a:pPr>
              <a:r>
                <a:rPr lang="ru-RU" sz="2000" b="1" dirty="0" err="1" smtClean="0">
                  <a:ea typeface="Alice" panose="020B0604020202020204" charset="0"/>
                  <a:cs typeface="Times New Roman" panose="02020603050405020304" pitchFamily="18" charset="0"/>
                </a:rPr>
                <a:t>Разпределение</a:t>
              </a:r>
              <a:r>
                <a:rPr lang="ru-RU" sz="2000" b="1" dirty="0" smtClean="0">
                  <a:ea typeface="Alice" panose="020B0604020202020204" charset="0"/>
                  <a:cs typeface="Times New Roman" panose="02020603050405020304" pitchFamily="18" charset="0"/>
                </a:rPr>
                <a:t> </a:t>
              </a:r>
              <a:r>
                <a:rPr lang="ru-RU" sz="2000" b="1" dirty="0" err="1" smtClean="0">
                  <a:ea typeface="Alice" panose="020B0604020202020204" charset="0"/>
                  <a:cs typeface="Times New Roman" panose="02020603050405020304" pitchFamily="18" charset="0"/>
                </a:rPr>
                <a:t>съгласно</a:t>
              </a:r>
              <a:r>
                <a:rPr lang="en-US" sz="2000" b="1" dirty="0" smtClean="0">
                  <a:ea typeface="Alice" panose="020B0604020202020204" charset="0"/>
                  <a:cs typeface="Times New Roman" panose="02020603050405020304" pitchFamily="18" charset="0"/>
                </a:rPr>
                <a:t> </a:t>
              </a:r>
              <a:r>
                <a:rPr lang="ru-RU" sz="2000" b="1" dirty="0" err="1" smtClean="0">
                  <a:ea typeface="Alice" panose="020B0604020202020204" charset="0"/>
                  <a:cs typeface="Times New Roman" panose="02020603050405020304" pitchFamily="18" charset="0"/>
                </a:rPr>
                <a:t>жизнения</a:t>
              </a:r>
              <a:r>
                <a:rPr lang="ru-RU" sz="2000" b="1" dirty="0" smtClean="0">
                  <a:ea typeface="Alice" panose="020B0604020202020204" charset="0"/>
                  <a:cs typeface="Times New Roman" panose="02020603050405020304" pitchFamily="18" charset="0"/>
                </a:rPr>
                <a:t> </a:t>
              </a:r>
              <a:r>
                <a:rPr lang="ru-RU" sz="2000" b="1" dirty="0" err="1">
                  <a:ea typeface="Alice" panose="020B0604020202020204" charset="0"/>
                  <a:cs typeface="Times New Roman" panose="02020603050405020304" pitchFamily="18" charset="0"/>
                </a:rPr>
                <a:t>цикъл</a:t>
              </a:r>
              <a:endParaRPr lang="ru-RU" sz="2000" b="1" dirty="0">
                <a:ea typeface="Alice" panose="020B0604020202020204" charset="0"/>
                <a:cs typeface="Times New Roman" panose="02020603050405020304" pitchFamily="18" charset="0"/>
              </a:endParaRPr>
            </a:p>
          </p:txBody>
        </p:sp>
      </p:grpSp>
      <p:pic>
        <p:nvPicPr>
          <p:cNvPr id="27" name="Picture 26"/>
          <p:cNvPicPr>
            <a:picLocks noChangeAspect="1"/>
          </p:cNvPicPr>
          <p:nvPr/>
        </p:nvPicPr>
        <p:blipFill>
          <a:blip r:embed="rId11">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2785949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1" name="Text 0"/>
          <p:cNvSpPr/>
          <p:nvPr/>
        </p:nvSpPr>
        <p:spPr>
          <a:xfrm>
            <a:off x="882289" y="422108"/>
            <a:ext cx="12871811" cy="543590"/>
          </a:xfrm>
          <a:prstGeom prst="rect">
            <a:avLst/>
          </a:prstGeom>
          <a:noFill/>
          <a:ln/>
        </p:spPr>
        <p:txBody>
          <a:bodyPr wrap="none" lIns="0" tIns="0" rIns="0" bIns="0" rtlCol="0" anchor="t"/>
          <a:lstStyle/>
          <a:p>
            <a:pPr rtl="1"/>
            <a:r>
              <a:rPr lang="ru-RU" sz="3500" dirty="0" smtClean="0">
                <a:solidFill>
                  <a:srgbClr val="233E32"/>
                </a:solidFill>
                <a:latin typeface="Lora" panose="020B0604020202020204" charset="-52"/>
                <a:ea typeface="Alice" pitchFamily="34" charset="-122"/>
                <a:cs typeface="Alice" pitchFamily="34" charset="-120"/>
              </a:rPr>
              <a:t>Структура на </a:t>
            </a:r>
            <a:r>
              <a:rPr lang="ru-RU" sz="3500" dirty="0" err="1" smtClean="0">
                <a:solidFill>
                  <a:srgbClr val="233E32"/>
                </a:solidFill>
                <a:latin typeface="Lora" panose="020B0604020202020204" charset="-52"/>
                <a:ea typeface="Alice" pitchFamily="34" charset="-122"/>
                <a:cs typeface="Alice" pitchFamily="34" charset="-120"/>
              </a:rPr>
              <a:t>таксите</a:t>
            </a:r>
            <a:endParaRPr lang="ru-RU" sz="3500" dirty="0">
              <a:solidFill>
                <a:srgbClr val="233E32"/>
              </a:solidFill>
              <a:latin typeface="Lora" panose="020B0604020202020204" charset="-52"/>
              <a:ea typeface="Alice" pitchFamily="34" charset="-122"/>
              <a:cs typeface="Alice" pitchFamily="34" charset="-120"/>
            </a:endParaRPr>
          </a:p>
        </p:txBody>
      </p:sp>
      <p:sp>
        <p:nvSpPr>
          <p:cNvPr id="12" name="Text 10"/>
          <p:cNvSpPr/>
          <p:nvPr/>
        </p:nvSpPr>
        <p:spPr>
          <a:xfrm>
            <a:off x="882291" y="4104612"/>
            <a:ext cx="12698611" cy="456599"/>
          </a:xfrm>
          <a:prstGeom prst="rect">
            <a:avLst/>
          </a:prstGeom>
          <a:noFill/>
          <a:ln/>
        </p:spPr>
        <p:txBody>
          <a:bodyPr wrap="square" lIns="0" tIns="0" rIns="0" bIns="0" rtlCol="0" anchor="t"/>
          <a:lstStyle/>
          <a:p>
            <a:pPr marL="0" indent="0" algn="just">
              <a:lnSpc>
                <a:spcPts val="2850"/>
              </a:lnSpc>
              <a:buNone/>
            </a:pPr>
            <a:endParaRPr lang="en-US" sz="1600" dirty="0" smtClean="0">
              <a:solidFill>
                <a:srgbClr val="FF0000"/>
              </a:solidFill>
              <a:latin typeface="Lora" panose="020B0604020202020204" charset="-52"/>
              <a:ea typeface="Alice" panose="020B0604020202020204" charset="0"/>
              <a:cs typeface="Lora" pitchFamily="34" charset="-120"/>
            </a:endParaRPr>
          </a:p>
        </p:txBody>
      </p:sp>
      <p:grpSp>
        <p:nvGrpSpPr>
          <p:cNvPr id="18" name="Group 17"/>
          <p:cNvGrpSpPr/>
          <p:nvPr/>
        </p:nvGrpSpPr>
        <p:grpSpPr>
          <a:xfrm>
            <a:off x="835977" y="1135345"/>
            <a:ext cx="13042701" cy="2270949"/>
            <a:chOff x="973853" y="2202758"/>
            <a:chExt cx="12698491" cy="1018423"/>
          </a:xfrm>
        </p:grpSpPr>
        <p:sp>
          <p:nvSpPr>
            <p:cNvPr id="3" name="Shape 1"/>
            <p:cNvSpPr/>
            <p:nvPr/>
          </p:nvSpPr>
          <p:spPr>
            <a:xfrm>
              <a:off x="973853" y="2202758"/>
              <a:ext cx="12698491" cy="966040"/>
            </a:xfrm>
            <a:prstGeom prst="roundRect">
              <a:avLst>
                <a:gd name="adj" fmla="val 2038"/>
              </a:avLst>
            </a:prstGeom>
            <a:solidFill>
              <a:srgbClr val="F0EDE6"/>
            </a:solidFill>
            <a:ln/>
          </p:spPr>
        </p:sp>
        <p:sp>
          <p:nvSpPr>
            <p:cNvPr id="14" name="Text 8"/>
            <p:cNvSpPr/>
            <p:nvPr/>
          </p:nvSpPr>
          <p:spPr>
            <a:xfrm>
              <a:off x="4704750" y="2266354"/>
              <a:ext cx="5236698" cy="354330"/>
            </a:xfrm>
            <a:prstGeom prst="rect">
              <a:avLst/>
            </a:prstGeom>
            <a:noFill/>
            <a:ln/>
          </p:spPr>
          <p:txBody>
            <a:bodyPr wrap="none" lIns="0" tIns="0" rIns="0" bIns="0" rtlCol="0" anchor="t"/>
            <a:lstStyle/>
            <a:p>
              <a:pPr marL="0" indent="0" algn="l">
                <a:lnSpc>
                  <a:spcPts val="2750"/>
                </a:lnSpc>
                <a:buNone/>
              </a:pPr>
              <a:endParaRPr lang="en-US" sz="2200" dirty="0"/>
            </a:p>
          </p:txBody>
        </p:sp>
        <p:sp>
          <p:nvSpPr>
            <p:cNvPr id="15" name="Text 9"/>
            <p:cNvSpPr/>
            <p:nvPr/>
          </p:nvSpPr>
          <p:spPr>
            <a:xfrm>
              <a:off x="973853" y="2222321"/>
              <a:ext cx="12698491" cy="998860"/>
            </a:xfrm>
            <a:prstGeom prst="rect">
              <a:avLst/>
            </a:prstGeom>
            <a:noFill/>
            <a:ln/>
          </p:spPr>
          <p:txBody>
            <a:bodyPr wrap="square" lIns="180000" tIns="0" rIns="180000" bIns="0" rtlCol="0" anchor="t"/>
            <a:lstStyle/>
            <a:p>
              <a:pPr indent="0">
                <a:lnSpc>
                  <a:spcPts val="2750"/>
                </a:lnSpc>
                <a:buNone/>
              </a:pPr>
              <a:r>
                <a:rPr lang="bg-BG" sz="2400" b="1" dirty="0" smtClean="0">
                  <a:solidFill>
                    <a:srgbClr val="2C2821"/>
                  </a:solidFill>
                  <a:latin typeface="Lora" pitchFamily="34" charset="0"/>
                  <a:ea typeface="Lora" pitchFamily="34" charset="-122"/>
                  <a:cs typeface="Lora" pitchFamily="34" charset="-120"/>
                </a:rPr>
                <a:t>		</a:t>
              </a:r>
              <a:r>
                <a:rPr lang="en-US" sz="2400" b="1" dirty="0" err="1">
                  <a:solidFill>
                    <a:srgbClr val="2C2821"/>
                  </a:solidFill>
                  <a:ea typeface="Alice" pitchFamily="34" charset="-122"/>
                  <a:cs typeface="Alice" pitchFamily="34" charset="-120"/>
                </a:rPr>
                <a:t>Баланс</a:t>
              </a:r>
              <a:r>
                <a:rPr lang="en-US" sz="2400" b="1" dirty="0">
                  <a:solidFill>
                    <a:srgbClr val="2C2821"/>
                  </a:solidFill>
                  <a:ea typeface="Alice" pitchFamily="34" charset="-122"/>
                  <a:cs typeface="Alice" pitchFamily="34" charset="-120"/>
                </a:rPr>
                <a:t> между стабилност и стимул </a:t>
              </a:r>
              <a:r>
                <a:rPr lang="en-US" sz="2400" b="1" dirty="0" err="1">
                  <a:solidFill>
                    <a:srgbClr val="2C2821"/>
                  </a:solidFill>
                  <a:ea typeface="Alice" pitchFamily="34" charset="-122"/>
                  <a:cs typeface="Alice" pitchFamily="34" charset="-120"/>
                </a:rPr>
                <a:t>за</a:t>
              </a:r>
              <a:r>
                <a:rPr lang="en-US" sz="2400" b="1" dirty="0">
                  <a:solidFill>
                    <a:srgbClr val="2C2821"/>
                  </a:solidFill>
                  <a:ea typeface="Alice" pitchFamily="34" charset="-122"/>
                  <a:cs typeface="Alice" pitchFamily="34" charset="-120"/>
                </a:rPr>
                <a:t> </a:t>
              </a:r>
              <a:r>
                <a:rPr lang="en-US" sz="2400" b="1" dirty="0" err="1">
                  <a:solidFill>
                    <a:srgbClr val="2C2821"/>
                  </a:solidFill>
                  <a:ea typeface="Alice" pitchFamily="34" charset="-122"/>
                  <a:cs typeface="Alice" pitchFamily="34" charset="-120"/>
                </a:rPr>
                <a:t>по-добро</a:t>
              </a:r>
              <a:r>
                <a:rPr lang="bg-BG" sz="2400" b="1" dirty="0">
                  <a:solidFill>
                    <a:srgbClr val="2C2821"/>
                  </a:solidFill>
                  <a:ea typeface="Alice" pitchFamily="34" charset="-122"/>
                  <a:cs typeface="Alice" pitchFamily="34" charset="-120"/>
                </a:rPr>
                <a:t> </a:t>
              </a:r>
              <a:r>
                <a:rPr lang="en-US" sz="2400" b="1" dirty="0" err="1">
                  <a:solidFill>
                    <a:srgbClr val="2C2821"/>
                  </a:solidFill>
                  <a:ea typeface="Alice" pitchFamily="34" charset="-122"/>
                  <a:cs typeface="Alice" pitchFamily="34" charset="-120"/>
                </a:rPr>
                <a:t>представяне</a:t>
              </a:r>
              <a:endParaRPr lang="bg-BG" sz="2400" b="1" dirty="0">
                <a:solidFill>
                  <a:srgbClr val="2C2821"/>
                </a:solidFill>
                <a:ea typeface="Alice" pitchFamily="34" charset="-122"/>
                <a:cs typeface="Alice" pitchFamily="34" charset="-120"/>
              </a:endParaRPr>
            </a:p>
            <a:p>
              <a:pPr indent="363538">
                <a:lnSpc>
                  <a:spcPts val="2850"/>
                </a:lnSpc>
                <a:spcBef>
                  <a:spcPts val="600"/>
                </a:spcBef>
              </a:pPr>
              <a:r>
                <a:rPr lang="bg-BG" sz="2000" dirty="0" smtClean="0">
                  <a:ea typeface="Alice" panose="020B0604020202020204" charset="0"/>
                  <a:cs typeface="Lora" pitchFamily="34" charset="-120"/>
                </a:rPr>
                <a:t>Новата структура на таксите цели да запази баланса и да насърчи конкуренцията между пенсионноосигурителните дружества за по-добро управление на фондовете с оглед повишаване натрупванията </a:t>
              </a:r>
              <a:br>
                <a:rPr lang="bg-BG" sz="2000" dirty="0" smtClean="0">
                  <a:ea typeface="Alice" panose="020B0604020202020204" charset="0"/>
                  <a:cs typeface="Lora" pitchFamily="34" charset="-120"/>
                </a:rPr>
              </a:br>
              <a:r>
                <a:rPr lang="bg-BG" sz="2000" dirty="0" smtClean="0">
                  <a:ea typeface="Alice" panose="020B0604020202020204" charset="0"/>
                  <a:cs typeface="Lora" pitchFamily="34" charset="-120"/>
                </a:rPr>
                <a:t>по индивидуалните партиди на осигурените лица</a:t>
              </a:r>
              <a:endParaRPr lang="bg-BG" sz="2000" dirty="0">
                <a:ea typeface="Alice" panose="020B0604020202020204" charset="0"/>
                <a:cs typeface="Lora" pitchFamily="34" charset="-120"/>
              </a:endParaRPr>
            </a:p>
          </p:txBody>
        </p:sp>
      </p:grpSp>
      <p:grpSp>
        <p:nvGrpSpPr>
          <p:cNvPr id="13" name="Group 12"/>
          <p:cNvGrpSpPr/>
          <p:nvPr/>
        </p:nvGrpSpPr>
        <p:grpSpPr>
          <a:xfrm>
            <a:off x="7526719" y="2926543"/>
            <a:ext cx="6119832" cy="1066516"/>
            <a:chOff x="7467790" y="2796667"/>
            <a:chExt cx="6119832" cy="914992"/>
          </a:xfrm>
          <a:solidFill>
            <a:srgbClr val="E0BFAA"/>
          </a:solidFill>
        </p:grpSpPr>
        <p:sp>
          <p:nvSpPr>
            <p:cNvPr id="9" name="Shape 7"/>
            <p:cNvSpPr/>
            <p:nvPr/>
          </p:nvSpPr>
          <p:spPr>
            <a:xfrm>
              <a:off x="7467790" y="2796667"/>
              <a:ext cx="6119832" cy="909798"/>
            </a:xfrm>
            <a:prstGeom prst="roundRect">
              <a:avLst>
                <a:gd name="adj" fmla="val 2038"/>
              </a:avLst>
            </a:prstGeom>
            <a:grpFill/>
            <a:ln/>
          </p:spPr>
        </p:sp>
        <p:sp>
          <p:nvSpPr>
            <p:cNvPr id="4" name="Text 2"/>
            <p:cNvSpPr/>
            <p:nvPr/>
          </p:nvSpPr>
          <p:spPr>
            <a:xfrm>
              <a:off x="9359870" y="2908381"/>
              <a:ext cx="2335672" cy="379838"/>
            </a:xfrm>
            <a:prstGeom prst="rect">
              <a:avLst/>
            </a:prstGeom>
            <a:grpFill/>
            <a:ln/>
          </p:spPr>
          <p:txBody>
            <a:bodyPr wrap="none" lIns="0" tIns="0" rIns="0" bIns="0" rtlCol="0" anchor="t"/>
            <a:lstStyle/>
            <a:p>
              <a:pPr>
                <a:lnSpc>
                  <a:spcPts val="2750"/>
                </a:lnSpc>
              </a:pPr>
              <a:r>
                <a:rPr lang="en-US" sz="2400" b="1" dirty="0">
                  <a:solidFill>
                    <a:srgbClr val="2C2821"/>
                  </a:solidFill>
                  <a:ea typeface="Alice" pitchFamily="34" charset="-122"/>
                  <a:cs typeface="Alice" pitchFamily="34" charset="-120"/>
                </a:rPr>
                <a:t>Променлива част</a:t>
              </a:r>
            </a:p>
          </p:txBody>
        </p:sp>
        <p:sp>
          <p:nvSpPr>
            <p:cNvPr id="5" name="Text 3"/>
            <p:cNvSpPr/>
            <p:nvPr/>
          </p:nvSpPr>
          <p:spPr>
            <a:xfrm>
              <a:off x="8874770" y="3227723"/>
              <a:ext cx="3305873" cy="483936"/>
            </a:xfrm>
            <a:prstGeom prst="rect">
              <a:avLst/>
            </a:prstGeom>
            <a:grpFill/>
            <a:ln/>
          </p:spPr>
          <p:txBody>
            <a:bodyPr wrap="none" lIns="0" tIns="0" rIns="0" bIns="0" rtlCol="0" anchor="t"/>
            <a:lstStyle/>
            <a:p>
              <a:pPr indent="0" algn="just">
                <a:lnSpc>
                  <a:spcPts val="2850"/>
                </a:lnSpc>
                <a:buNone/>
              </a:pPr>
              <a:r>
                <a:rPr lang="en-US" sz="2000" dirty="0">
                  <a:ea typeface="Alice" panose="020B0604020202020204" charset="0"/>
                  <a:cs typeface="Lora" pitchFamily="34" charset="-120"/>
                </a:rPr>
                <a:t>Процент от постигнатия доход</a:t>
              </a:r>
            </a:p>
          </p:txBody>
        </p:sp>
      </p:grpSp>
      <p:sp>
        <p:nvSpPr>
          <p:cNvPr id="22" name="Text 0"/>
          <p:cNvSpPr/>
          <p:nvPr/>
        </p:nvSpPr>
        <p:spPr>
          <a:xfrm>
            <a:off x="835977" y="4238189"/>
            <a:ext cx="11090672" cy="729465"/>
          </a:xfrm>
          <a:prstGeom prst="rect">
            <a:avLst/>
          </a:prstGeom>
          <a:noFill/>
          <a:ln/>
        </p:spPr>
        <p:txBody>
          <a:bodyPr wrap="none" lIns="0" tIns="0" rIns="0" bIns="0" rtlCol="0" anchor="t"/>
          <a:lstStyle/>
          <a:p>
            <a:pPr marL="0" indent="0" algn="l">
              <a:lnSpc>
                <a:spcPts val="5550"/>
              </a:lnSpc>
              <a:buNone/>
            </a:pPr>
            <a:r>
              <a:rPr lang="en-US" sz="3500" dirty="0" err="1">
                <a:solidFill>
                  <a:srgbClr val="233E32"/>
                </a:solidFill>
                <a:latin typeface="Lora" panose="020B0604020202020204" charset="-52"/>
                <a:ea typeface="Alice" pitchFamily="34" charset="-122"/>
                <a:cs typeface="Alice" pitchFamily="34" charset="-120"/>
              </a:rPr>
              <a:t>Очаквани</a:t>
            </a:r>
            <a:r>
              <a:rPr lang="en-US" sz="3500" dirty="0">
                <a:solidFill>
                  <a:srgbClr val="233E32"/>
                </a:solidFill>
                <a:latin typeface="Lora" panose="020B0604020202020204" charset="-52"/>
                <a:ea typeface="Alice" pitchFamily="34" charset="-122"/>
                <a:cs typeface="Alice" pitchFamily="34" charset="-120"/>
              </a:rPr>
              <a:t> </a:t>
            </a:r>
            <a:r>
              <a:rPr lang="en-US" sz="3500" dirty="0" err="1" smtClean="0">
                <a:solidFill>
                  <a:srgbClr val="233E32"/>
                </a:solidFill>
                <a:latin typeface="Lora" panose="020B0604020202020204" charset="-52"/>
                <a:ea typeface="Alice" pitchFamily="34" charset="-122"/>
                <a:cs typeface="Alice" pitchFamily="34" charset="-120"/>
              </a:rPr>
              <a:t>ефекти</a:t>
            </a:r>
            <a:r>
              <a:rPr lang="bg-BG" sz="3500" dirty="0" smtClean="0">
                <a:solidFill>
                  <a:srgbClr val="233E32"/>
                </a:solidFill>
                <a:latin typeface="Lora" panose="020B0604020202020204" charset="-52"/>
                <a:ea typeface="Alice" pitchFamily="34" charset="-122"/>
                <a:cs typeface="Alice" pitchFamily="34" charset="-120"/>
              </a:rPr>
              <a:t>:</a:t>
            </a:r>
            <a:endParaRPr lang="en-US" sz="3500" dirty="0"/>
          </a:p>
        </p:txBody>
      </p:sp>
      <p:grpSp>
        <p:nvGrpSpPr>
          <p:cNvPr id="7" name="Group 6"/>
          <p:cNvGrpSpPr/>
          <p:nvPr/>
        </p:nvGrpSpPr>
        <p:grpSpPr>
          <a:xfrm>
            <a:off x="5259149" y="5141230"/>
            <a:ext cx="4197600" cy="2160000"/>
            <a:chOff x="5259149" y="5141230"/>
            <a:chExt cx="4197600" cy="2160000"/>
          </a:xfrm>
        </p:grpSpPr>
        <p:sp>
          <p:nvSpPr>
            <p:cNvPr id="24" name="Shape 4"/>
            <p:cNvSpPr/>
            <p:nvPr/>
          </p:nvSpPr>
          <p:spPr>
            <a:xfrm>
              <a:off x="5259149" y="5141230"/>
              <a:ext cx="4197600" cy="2160000"/>
            </a:xfrm>
            <a:prstGeom prst="roundRect">
              <a:avLst>
                <a:gd name="adj" fmla="val 979"/>
              </a:avLst>
            </a:prstGeom>
            <a:solidFill>
              <a:srgbClr val="E9ECE8"/>
            </a:solidFill>
            <a:ln/>
          </p:spPr>
        </p:sp>
        <p:sp>
          <p:nvSpPr>
            <p:cNvPr id="25" name="Text 5"/>
            <p:cNvSpPr/>
            <p:nvPr/>
          </p:nvSpPr>
          <p:spPr>
            <a:xfrm>
              <a:off x="5486584" y="5866900"/>
              <a:ext cx="3742730" cy="708660"/>
            </a:xfrm>
            <a:prstGeom prst="rect">
              <a:avLst/>
            </a:prstGeom>
            <a:noFill/>
            <a:ln/>
          </p:spPr>
          <p:txBody>
            <a:bodyPr wrap="square" lIns="0" tIns="0" rIns="0" bIns="0" rtlCol="0" anchor="t"/>
            <a:lstStyle/>
            <a:p>
              <a:pPr marL="0" indent="0" algn="ctr">
                <a:lnSpc>
                  <a:spcPts val="2750"/>
                </a:lnSpc>
                <a:buNone/>
              </a:pPr>
              <a:r>
                <a:rPr lang="en-US" sz="2400" b="1" dirty="0">
                  <a:solidFill>
                    <a:srgbClr val="2C2821"/>
                  </a:solidFill>
                  <a:ea typeface="Alice" pitchFamily="34" charset="-122"/>
                  <a:cs typeface="Alice" pitchFamily="34" charset="-120"/>
                </a:rPr>
                <a:t>Стимулиране на по-добро управление</a:t>
              </a:r>
              <a:endParaRPr lang="en-US" sz="2400" b="1" dirty="0"/>
            </a:p>
          </p:txBody>
        </p:sp>
      </p:grpSp>
      <p:sp>
        <p:nvSpPr>
          <p:cNvPr id="26" name="Text 6"/>
          <p:cNvSpPr/>
          <p:nvPr/>
        </p:nvSpPr>
        <p:spPr>
          <a:xfrm>
            <a:off x="5485963" y="5308517"/>
            <a:ext cx="3742730" cy="2177415"/>
          </a:xfrm>
          <a:prstGeom prst="rect">
            <a:avLst/>
          </a:prstGeom>
          <a:noFill/>
          <a:ln/>
        </p:spPr>
        <p:txBody>
          <a:bodyPr wrap="square" lIns="0" tIns="0" rIns="0" bIns="0" rtlCol="0" anchor="t"/>
          <a:lstStyle/>
          <a:p>
            <a:pPr>
              <a:lnSpc>
                <a:spcPts val="2850"/>
              </a:lnSpc>
            </a:pPr>
            <a:endParaRPr lang="en-US" dirty="0">
              <a:solidFill>
                <a:srgbClr val="2C2821"/>
              </a:solidFill>
              <a:ea typeface="Lora" pitchFamily="34" charset="-122"/>
              <a:cs typeface="Lora" pitchFamily="34" charset="-120"/>
            </a:endParaRPr>
          </a:p>
        </p:txBody>
      </p:sp>
      <p:grpSp>
        <p:nvGrpSpPr>
          <p:cNvPr id="2" name="Group 1"/>
          <p:cNvGrpSpPr/>
          <p:nvPr/>
        </p:nvGrpSpPr>
        <p:grpSpPr>
          <a:xfrm>
            <a:off x="882291" y="5141230"/>
            <a:ext cx="4197600" cy="2160000"/>
            <a:chOff x="882291" y="5141230"/>
            <a:chExt cx="4197600" cy="2160000"/>
          </a:xfrm>
        </p:grpSpPr>
        <p:sp>
          <p:nvSpPr>
            <p:cNvPr id="23" name="Shape 1"/>
            <p:cNvSpPr/>
            <p:nvPr/>
          </p:nvSpPr>
          <p:spPr>
            <a:xfrm>
              <a:off x="882291" y="5141230"/>
              <a:ext cx="4197600" cy="2160000"/>
            </a:xfrm>
            <a:prstGeom prst="roundRect">
              <a:avLst>
                <a:gd name="adj" fmla="val 979"/>
              </a:avLst>
            </a:prstGeom>
            <a:solidFill>
              <a:srgbClr val="E9ECE8"/>
            </a:solidFill>
            <a:ln/>
          </p:spPr>
        </p:sp>
        <p:sp>
          <p:nvSpPr>
            <p:cNvPr id="28" name="Text 8"/>
            <p:cNvSpPr/>
            <p:nvPr/>
          </p:nvSpPr>
          <p:spPr>
            <a:xfrm>
              <a:off x="1109726" y="5866900"/>
              <a:ext cx="3742730" cy="708660"/>
            </a:xfrm>
            <a:prstGeom prst="rect">
              <a:avLst/>
            </a:prstGeom>
            <a:noFill/>
            <a:ln/>
          </p:spPr>
          <p:txBody>
            <a:bodyPr wrap="square" lIns="0" tIns="0" rIns="0" bIns="0" rtlCol="0" anchor="t"/>
            <a:lstStyle/>
            <a:p>
              <a:pPr algn="ctr">
                <a:lnSpc>
                  <a:spcPts val="2750"/>
                </a:lnSpc>
              </a:pPr>
              <a:r>
                <a:rPr lang="en-US" sz="2400" b="1" dirty="0">
                  <a:solidFill>
                    <a:srgbClr val="2C2821"/>
                  </a:solidFill>
                  <a:ea typeface="Alice" pitchFamily="34" charset="-122"/>
                  <a:cs typeface="Alice" pitchFamily="34" charset="-120"/>
                </a:rPr>
                <a:t>Намаляване на общата тежест на таксите</a:t>
              </a:r>
            </a:p>
          </p:txBody>
        </p:sp>
      </p:grpSp>
      <p:sp>
        <p:nvSpPr>
          <p:cNvPr id="29" name="Text 9"/>
          <p:cNvSpPr/>
          <p:nvPr/>
        </p:nvSpPr>
        <p:spPr>
          <a:xfrm>
            <a:off x="1104182" y="5308517"/>
            <a:ext cx="3467818" cy="2177415"/>
          </a:xfrm>
          <a:prstGeom prst="rect">
            <a:avLst/>
          </a:prstGeom>
          <a:noFill/>
          <a:ln/>
        </p:spPr>
        <p:txBody>
          <a:bodyPr wrap="square" lIns="0" tIns="0" rIns="0" bIns="0" rtlCol="0" anchor="t"/>
          <a:lstStyle/>
          <a:p>
            <a:pPr>
              <a:lnSpc>
                <a:spcPts val="2850"/>
              </a:lnSpc>
            </a:pPr>
            <a:endParaRPr lang="en-US" dirty="0">
              <a:solidFill>
                <a:srgbClr val="2C2821"/>
              </a:solidFill>
              <a:ea typeface="Lora" pitchFamily="34" charset="-122"/>
              <a:cs typeface="Lora" pitchFamily="34" charset="-120"/>
            </a:endParaRPr>
          </a:p>
        </p:txBody>
      </p:sp>
      <p:grpSp>
        <p:nvGrpSpPr>
          <p:cNvPr id="8" name="Group 7"/>
          <p:cNvGrpSpPr/>
          <p:nvPr/>
        </p:nvGrpSpPr>
        <p:grpSpPr>
          <a:xfrm>
            <a:off x="9682320" y="5141230"/>
            <a:ext cx="4197600" cy="2160000"/>
            <a:chOff x="9682320" y="5141230"/>
            <a:chExt cx="4197600" cy="2160000"/>
          </a:xfrm>
        </p:grpSpPr>
        <p:sp>
          <p:nvSpPr>
            <p:cNvPr id="27" name="Shape 7"/>
            <p:cNvSpPr/>
            <p:nvPr/>
          </p:nvSpPr>
          <p:spPr>
            <a:xfrm>
              <a:off x="9682320" y="5141230"/>
              <a:ext cx="4197600" cy="2160000"/>
            </a:xfrm>
            <a:prstGeom prst="roundRect">
              <a:avLst>
                <a:gd name="adj" fmla="val 979"/>
              </a:avLst>
            </a:prstGeom>
            <a:solidFill>
              <a:srgbClr val="E9ECE8"/>
            </a:solidFill>
            <a:ln/>
          </p:spPr>
        </p:sp>
        <p:sp>
          <p:nvSpPr>
            <p:cNvPr id="30" name="Text 2"/>
            <p:cNvSpPr/>
            <p:nvPr/>
          </p:nvSpPr>
          <p:spPr>
            <a:xfrm>
              <a:off x="9909755" y="5866900"/>
              <a:ext cx="3742730" cy="708660"/>
            </a:xfrm>
            <a:prstGeom prst="rect">
              <a:avLst/>
            </a:prstGeom>
            <a:noFill/>
            <a:ln/>
          </p:spPr>
          <p:txBody>
            <a:bodyPr wrap="square" lIns="0" tIns="0" rIns="0" bIns="0" rtlCol="0" anchor="t"/>
            <a:lstStyle/>
            <a:p>
              <a:pPr algn="ctr">
                <a:lnSpc>
                  <a:spcPts val="2750"/>
                </a:lnSpc>
              </a:pPr>
              <a:r>
                <a:rPr lang="en-US" sz="2400" b="1" dirty="0">
                  <a:solidFill>
                    <a:srgbClr val="2C2821"/>
                  </a:solidFill>
                  <a:ea typeface="Alice" pitchFamily="34" charset="-122"/>
                  <a:cs typeface="Alice" pitchFamily="34" charset="-120"/>
                </a:rPr>
                <a:t>Увеличаване на индивидуалните партиди</a:t>
              </a:r>
            </a:p>
          </p:txBody>
        </p:sp>
      </p:grpSp>
      <p:sp>
        <p:nvSpPr>
          <p:cNvPr id="31" name="Text 3"/>
          <p:cNvSpPr/>
          <p:nvPr/>
        </p:nvSpPr>
        <p:spPr>
          <a:xfrm>
            <a:off x="9949959" y="5308517"/>
            <a:ext cx="3742730" cy="2177415"/>
          </a:xfrm>
          <a:prstGeom prst="rect">
            <a:avLst/>
          </a:prstGeom>
          <a:noFill/>
          <a:ln/>
        </p:spPr>
        <p:txBody>
          <a:bodyPr wrap="square" lIns="0" tIns="0" rIns="0" bIns="0" rtlCol="0" anchor="t"/>
          <a:lstStyle/>
          <a:p>
            <a:pPr marL="0" indent="0" algn="l">
              <a:lnSpc>
                <a:spcPts val="2850"/>
              </a:lnSpc>
              <a:buNone/>
            </a:pPr>
            <a:endParaRPr lang="en-US" dirty="0"/>
          </a:p>
        </p:txBody>
      </p:sp>
      <p:grpSp>
        <p:nvGrpSpPr>
          <p:cNvPr id="11" name="Group 10"/>
          <p:cNvGrpSpPr/>
          <p:nvPr/>
        </p:nvGrpSpPr>
        <p:grpSpPr>
          <a:xfrm>
            <a:off x="1072368" y="2926543"/>
            <a:ext cx="6245826" cy="1062217"/>
            <a:chOff x="1048766" y="2794912"/>
            <a:chExt cx="6245826" cy="911555"/>
          </a:xfrm>
          <a:solidFill>
            <a:srgbClr val="8AA597"/>
          </a:solidFill>
        </p:grpSpPr>
        <p:sp>
          <p:nvSpPr>
            <p:cNvPr id="6" name="Shape 4"/>
            <p:cNvSpPr/>
            <p:nvPr/>
          </p:nvSpPr>
          <p:spPr>
            <a:xfrm>
              <a:off x="1048766" y="2794912"/>
              <a:ext cx="6245826" cy="911555"/>
            </a:xfrm>
            <a:prstGeom prst="roundRect">
              <a:avLst>
                <a:gd name="adj" fmla="val 2038"/>
              </a:avLst>
            </a:prstGeom>
            <a:grpFill/>
            <a:ln/>
          </p:spPr>
        </p:sp>
        <p:sp>
          <p:nvSpPr>
            <p:cNvPr id="35" name="Text 2"/>
            <p:cNvSpPr/>
            <p:nvPr/>
          </p:nvSpPr>
          <p:spPr>
            <a:xfrm>
              <a:off x="3100952" y="2908392"/>
              <a:ext cx="2141455" cy="420319"/>
            </a:xfrm>
            <a:prstGeom prst="rect">
              <a:avLst/>
            </a:prstGeom>
            <a:grpFill/>
            <a:ln/>
          </p:spPr>
          <p:txBody>
            <a:bodyPr wrap="none" lIns="0" tIns="0" rIns="0" bIns="0" rtlCol="0" anchor="t"/>
            <a:lstStyle/>
            <a:p>
              <a:pPr>
                <a:lnSpc>
                  <a:spcPts val="2750"/>
                </a:lnSpc>
              </a:pPr>
              <a:r>
                <a:rPr lang="bg-BG" sz="2400" b="1" dirty="0">
                  <a:solidFill>
                    <a:srgbClr val="2C2821"/>
                  </a:solidFill>
                  <a:ea typeface="Alice" pitchFamily="34" charset="-122"/>
                  <a:cs typeface="Alice" pitchFamily="34" charset="-120"/>
                </a:rPr>
                <a:t>Фиксирана</a:t>
              </a:r>
              <a:r>
                <a:rPr lang="en-US" sz="2400" b="1" dirty="0">
                  <a:solidFill>
                    <a:srgbClr val="2C2821"/>
                  </a:solidFill>
                  <a:ea typeface="Alice" pitchFamily="34" charset="-122"/>
                  <a:cs typeface="Alice" pitchFamily="34" charset="-120"/>
                </a:rPr>
                <a:t> част</a:t>
              </a:r>
            </a:p>
          </p:txBody>
        </p:sp>
        <p:sp>
          <p:nvSpPr>
            <p:cNvPr id="36" name="Text 3"/>
            <p:cNvSpPr/>
            <p:nvPr/>
          </p:nvSpPr>
          <p:spPr>
            <a:xfrm>
              <a:off x="1761749" y="3205418"/>
              <a:ext cx="4819861" cy="483936"/>
            </a:xfrm>
            <a:prstGeom prst="rect">
              <a:avLst/>
            </a:prstGeom>
            <a:grpFill/>
            <a:ln/>
          </p:spPr>
          <p:txBody>
            <a:bodyPr wrap="none" lIns="0" tIns="0" rIns="0" bIns="0" rtlCol="0" anchor="t"/>
            <a:lstStyle/>
            <a:p>
              <a:pPr algn="just">
                <a:lnSpc>
                  <a:spcPts val="2850"/>
                </a:lnSpc>
              </a:pPr>
              <a:r>
                <a:rPr lang="en-US" sz="2000" dirty="0" err="1">
                  <a:ea typeface="Alice" panose="020B0604020202020204" charset="0"/>
                  <a:cs typeface="Lora" pitchFamily="34" charset="-120"/>
                </a:rPr>
                <a:t>Процент</a:t>
              </a:r>
              <a:r>
                <a:rPr lang="en-US" sz="2000" dirty="0">
                  <a:ea typeface="Alice" panose="020B0604020202020204" charset="0"/>
                  <a:cs typeface="Lora" pitchFamily="34" charset="-120"/>
                </a:rPr>
                <a:t> </a:t>
              </a:r>
              <a:r>
                <a:rPr lang="en-US" sz="2000" dirty="0" err="1">
                  <a:ea typeface="Alice" panose="020B0604020202020204" charset="0"/>
                  <a:cs typeface="Lora" pitchFamily="34" charset="-120"/>
                </a:rPr>
                <a:t>върху</a:t>
              </a:r>
              <a:r>
                <a:rPr lang="en-US" sz="2000" dirty="0">
                  <a:ea typeface="Alice" panose="020B0604020202020204" charset="0"/>
                  <a:cs typeface="Lora" pitchFamily="34" charset="-120"/>
                </a:rPr>
                <a:t> </a:t>
              </a:r>
              <a:r>
                <a:rPr lang="en-US" sz="2000" dirty="0" err="1">
                  <a:ea typeface="Alice" panose="020B0604020202020204" charset="0"/>
                  <a:cs typeface="Lora" pitchFamily="34" charset="-120"/>
                </a:rPr>
                <a:t>управляваните</a:t>
              </a:r>
              <a:r>
                <a:rPr lang="en-US" sz="2000" dirty="0">
                  <a:ea typeface="Alice" panose="020B0604020202020204" charset="0"/>
                  <a:cs typeface="Lora" pitchFamily="34" charset="-120"/>
                </a:rPr>
                <a:t> </a:t>
              </a:r>
              <a:r>
                <a:rPr lang="en-US" sz="2000" dirty="0" err="1">
                  <a:ea typeface="Alice" panose="020B0604020202020204" charset="0"/>
                  <a:cs typeface="Lora" pitchFamily="34" charset="-120"/>
                </a:rPr>
                <a:t>нетни</a:t>
              </a:r>
              <a:r>
                <a:rPr lang="en-US" sz="2000" dirty="0">
                  <a:ea typeface="Alice" panose="020B0604020202020204" charset="0"/>
                  <a:cs typeface="Lora" pitchFamily="34" charset="-120"/>
                </a:rPr>
                <a:t> </a:t>
              </a:r>
              <a:r>
                <a:rPr lang="en-US" sz="2000" dirty="0" err="1" smtClean="0">
                  <a:ea typeface="Alice" panose="020B0604020202020204" charset="0"/>
                  <a:cs typeface="Lora" pitchFamily="34" charset="-120"/>
                </a:rPr>
                <a:t>активи</a:t>
              </a:r>
              <a:endParaRPr lang="en-US" sz="2000" dirty="0">
                <a:ea typeface="Alice" panose="020B0604020202020204" charset="0"/>
                <a:cs typeface="Lora" pitchFamily="34" charset="-120"/>
              </a:endParaRPr>
            </a:p>
          </p:txBody>
        </p:sp>
      </p:grpSp>
      <p:pic>
        <p:nvPicPr>
          <p:cNvPr id="32" name="Picture 31"/>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4630400" cy="8229600"/>
          </a:xfrm>
          <a:prstGeom prst="rect">
            <a:avLst/>
          </a:prstGeom>
          <a:solidFill>
            <a:srgbClr val="F0EDE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Rectangle 1"/>
          <p:cNvSpPr/>
          <p:nvPr/>
        </p:nvSpPr>
        <p:spPr>
          <a:xfrm>
            <a:off x="523982" y="2911754"/>
            <a:ext cx="7787812" cy="1754326"/>
          </a:xfrm>
          <a:prstGeom prst="rect">
            <a:avLst/>
          </a:prstGeom>
        </p:spPr>
        <p:txBody>
          <a:bodyPr wrap="square">
            <a:spAutoFit/>
          </a:bodyPr>
          <a:lstStyle/>
          <a:p>
            <a:pPr algn="r"/>
            <a:r>
              <a:rPr lang="bg-BG" sz="5400" b="1" dirty="0" smtClean="0">
                <a:solidFill>
                  <a:srgbClr val="233E32"/>
                </a:solidFill>
                <a:latin typeface="Lora" panose="020B0604020202020204" charset="-52"/>
                <a:ea typeface="Alice" panose="020B0604020202020204" charset="0"/>
                <a:cs typeface="Times New Roman" panose="02020603050405020304" pitchFamily="18" charset="0"/>
              </a:rPr>
              <a:t>Благодарим Ви за вниманието!</a:t>
            </a:r>
            <a:endParaRPr lang="bg-BG" sz="5400" dirty="0">
              <a:solidFill>
                <a:srgbClr val="233E32"/>
              </a:solidFill>
              <a:latin typeface="Lora" panose="020B0604020202020204" charset="-52"/>
              <a:ea typeface="Alice" panose="020B0604020202020204" charset="0"/>
            </a:endParaRPr>
          </a:p>
        </p:txBody>
      </p:sp>
      <p:pic>
        <p:nvPicPr>
          <p:cNvPr id="5" name="Image 0" descr="preencoded.png"/>
          <p:cNvPicPr>
            <a:picLocks noChangeAspect="1"/>
          </p:cNvPicPr>
          <p:nvPr/>
        </p:nvPicPr>
        <p:blipFill rotWithShape="1">
          <a:blip r:embed="rId3"/>
          <a:srcRect l="5806" t="4994" b="5744"/>
          <a:stretch/>
        </p:blipFill>
        <p:spPr>
          <a:xfrm>
            <a:off x="8835775" y="0"/>
            <a:ext cx="5794625" cy="8236893"/>
          </a:xfrm>
          <a:prstGeom prst="rect">
            <a:avLst/>
          </a:prstGeom>
        </p:spPr>
      </p:pic>
      <p:sp>
        <p:nvSpPr>
          <p:cNvPr id="3" name="Rectangle 2"/>
          <p:cNvSpPr/>
          <p:nvPr/>
        </p:nvSpPr>
        <p:spPr>
          <a:xfrm>
            <a:off x="8835775" y="0"/>
            <a:ext cx="5794625" cy="82296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8" name="Picture 7"/>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067300" y="6700152"/>
            <a:ext cx="3506484" cy="674787"/>
          </a:xfrm>
          <a:prstGeom prst="rect">
            <a:avLst/>
          </a:prstGeom>
        </p:spPr>
      </p:pic>
    </p:spTree>
    <p:extLst>
      <p:ext uri="{BB962C8B-B14F-4D97-AF65-F5344CB8AC3E}">
        <p14:creationId xmlns:p14="http://schemas.microsoft.com/office/powerpoint/2010/main" val="384665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
          <p:cNvSpPr/>
          <p:nvPr/>
        </p:nvSpPr>
        <p:spPr>
          <a:xfrm>
            <a:off x="882290" y="1316480"/>
            <a:ext cx="13108254" cy="1060980"/>
          </a:xfrm>
          <a:prstGeom prst="roundRect">
            <a:avLst>
              <a:gd name="adj" fmla="val 4119"/>
            </a:avLst>
          </a:prstGeom>
          <a:solidFill>
            <a:srgbClr val="8AA597"/>
          </a:solidFill>
          <a:ln/>
        </p:spPr>
      </p:sp>
      <p:sp>
        <p:nvSpPr>
          <p:cNvPr id="2" name="Text 0"/>
          <p:cNvSpPr/>
          <p:nvPr/>
        </p:nvSpPr>
        <p:spPr>
          <a:xfrm>
            <a:off x="882289" y="422108"/>
            <a:ext cx="12386565" cy="708779"/>
          </a:xfrm>
          <a:prstGeom prst="rect">
            <a:avLst/>
          </a:prstGeom>
          <a:noFill/>
          <a:ln/>
        </p:spPr>
        <p:txBody>
          <a:bodyPr wrap="none" lIns="0" tIns="0" rIns="0" bIns="0" rtlCol="0" anchor="t"/>
          <a:lstStyle/>
          <a:p>
            <a:pPr>
              <a:lnSpc>
                <a:spcPts val="5550"/>
              </a:lnSpc>
            </a:pPr>
            <a:r>
              <a:rPr lang="en-US" sz="3500" dirty="0" smtClean="0">
                <a:solidFill>
                  <a:srgbClr val="233E32"/>
                </a:solidFill>
                <a:latin typeface="Lora" panose="020B0604020202020204" charset="-52"/>
                <a:ea typeface="Alice" pitchFamily="34" charset="-122"/>
                <a:cs typeface="Alice" pitchFamily="34" charset="-120"/>
              </a:rPr>
              <a:t>OECD Recommendations </a:t>
            </a:r>
            <a:endParaRPr lang="bg-BG" sz="3500" dirty="0">
              <a:solidFill>
                <a:srgbClr val="233E32"/>
              </a:solidFill>
              <a:latin typeface="Lora" panose="020B0604020202020204" charset="-52"/>
              <a:ea typeface="Alice" pitchFamily="34" charset="-122"/>
              <a:cs typeface="Alice" pitchFamily="34" charset="-120"/>
            </a:endParaRPr>
          </a:p>
        </p:txBody>
      </p:sp>
      <p:grpSp>
        <p:nvGrpSpPr>
          <p:cNvPr id="17" name="Group 16"/>
          <p:cNvGrpSpPr/>
          <p:nvPr/>
        </p:nvGrpSpPr>
        <p:grpSpPr>
          <a:xfrm>
            <a:off x="882291" y="2512235"/>
            <a:ext cx="5886809" cy="5037916"/>
            <a:chOff x="793789" y="2018288"/>
            <a:chExt cx="12595751" cy="907081"/>
          </a:xfrm>
        </p:grpSpPr>
        <p:sp>
          <p:nvSpPr>
            <p:cNvPr id="6" name="Shape 4"/>
            <p:cNvSpPr/>
            <p:nvPr/>
          </p:nvSpPr>
          <p:spPr>
            <a:xfrm>
              <a:off x="793789" y="2018288"/>
              <a:ext cx="12595751" cy="907081"/>
            </a:xfrm>
            <a:prstGeom prst="roundRect">
              <a:avLst>
                <a:gd name="adj" fmla="val 2038"/>
              </a:avLst>
            </a:prstGeom>
            <a:solidFill>
              <a:srgbClr val="F0EDE6"/>
            </a:solidFill>
            <a:ln/>
          </p:spPr>
        </p:sp>
        <p:sp>
          <p:nvSpPr>
            <p:cNvPr id="8" name="Text 6"/>
            <p:cNvSpPr/>
            <p:nvPr/>
          </p:nvSpPr>
          <p:spPr>
            <a:xfrm>
              <a:off x="1297270" y="2030445"/>
              <a:ext cx="11657492" cy="837347"/>
            </a:xfrm>
            <a:prstGeom prst="rect">
              <a:avLst/>
            </a:prstGeom>
            <a:noFill/>
            <a:ln/>
          </p:spPr>
          <p:txBody>
            <a:bodyPr wrap="square" lIns="0" tIns="0" rIns="0" bIns="0" rtlCol="0" anchor="t"/>
            <a:lstStyle/>
            <a:p>
              <a:pPr indent="-342900">
                <a:buFont typeface="Wingdings" panose="05000000000000000000" pitchFamily="2" charset="2"/>
                <a:buChar char="§"/>
              </a:pPr>
              <a:r>
                <a:rPr lang="ru-RU" sz="2000" b="1" dirty="0" err="1">
                  <a:solidFill>
                    <a:srgbClr val="233E32"/>
                  </a:solidFill>
                </a:rPr>
                <a:t>Recommendation</a:t>
              </a:r>
              <a:r>
                <a:rPr lang="ru-RU" sz="2000" b="1" dirty="0">
                  <a:solidFill>
                    <a:srgbClr val="233E32"/>
                  </a:solidFill>
                </a:rPr>
                <a:t> of </a:t>
              </a:r>
              <a:r>
                <a:rPr lang="ru-RU" sz="2000" b="1" dirty="0" err="1">
                  <a:solidFill>
                    <a:srgbClr val="233E32"/>
                  </a:solidFill>
                </a:rPr>
                <a:t>the</a:t>
              </a:r>
              <a:r>
                <a:rPr lang="ru-RU" sz="2000" b="1" dirty="0">
                  <a:solidFill>
                    <a:srgbClr val="233E32"/>
                  </a:solidFill>
                </a:rPr>
                <a:t> </a:t>
              </a:r>
              <a:r>
                <a:rPr lang="ru-RU" sz="2000" b="1" dirty="0" err="1">
                  <a:solidFill>
                    <a:srgbClr val="233E32"/>
                  </a:solidFill>
                </a:rPr>
                <a:t>Council</a:t>
              </a:r>
              <a:r>
                <a:rPr lang="ru-RU" sz="2000" b="1" dirty="0">
                  <a:solidFill>
                    <a:srgbClr val="233E32"/>
                  </a:solidFill>
                </a:rPr>
                <a:t> </a:t>
              </a:r>
              <a:r>
                <a:rPr lang="ru-RU" sz="2000" b="1" dirty="0" err="1">
                  <a:solidFill>
                    <a:srgbClr val="233E32"/>
                  </a:solidFill>
                </a:rPr>
                <a:t>on</a:t>
              </a:r>
              <a:r>
                <a:rPr lang="ru-RU" sz="2000" b="1" dirty="0">
                  <a:solidFill>
                    <a:srgbClr val="233E32"/>
                  </a:solidFill>
                </a:rPr>
                <a:t> Core</a:t>
              </a:r>
              <a:endParaRPr lang="en-US" sz="2000" b="1" dirty="0">
                <a:solidFill>
                  <a:srgbClr val="233E32"/>
                </a:solidFill>
              </a:endParaRPr>
            </a:p>
            <a:p>
              <a:r>
                <a:rPr lang="ru-RU" sz="2000" b="1" dirty="0" err="1">
                  <a:solidFill>
                    <a:srgbClr val="233E32"/>
                  </a:solidFill>
                </a:rPr>
                <a:t>Principles</a:t>
              </a:r>
              <a:r>
                <a:rPr lang="ru-RU" sz="2000" b="1" dirty="0">
                  <a:solidFill>
                    <a:srgbClr val="233E32"/>
                  </a:solidFill>
                </a:rPr>
                <a:t> of </a:t>
              </a:r>
              <a:r>
                <a:rPr lang="ru-RU" sz="2000" b="1" dirty="0" err="1">
                  <a:solidFill>
                    <a:srgbClr val="233E32"/>
                  </a:solidFill>
                </a:rPr>
                <a:t>Private</a:t>
              </a:r>
              <a:r>
                <a:rPr lang="ru-RU" sz="2000" b="1" dirty="0">
                  <a:solidFill>
                    <a:srgbClr val="233E32"/>
                  </a:solidFill>
                </a:rPr>
                <a:t> </a:t>
              </a:r>
              <a:r>
                <a:rPr lang="ru-RU" sz="2000" b="1" dirty="0" err="1">
                  <a:solidFill>
                    <a:srgbClr val="233E32"/>
                  </a:solidFill>
                </a:rPr>
                <a:t>Pension</a:t>
              </a:r>
              <a:r>
                <a:rPr lang="ru-RU" sz="2000" b="1" dirty="0">
                  <a:solidFill>
                    <a:srgbClr val="233E32"/>
                  </a:solidFill>
                </a:rPr>
                <a:t> </a:t>
              </a:r>
              <a:r>
                <a:rPr lang="ru-RU" sz="2000" b="1" dirty="0" err="1">
                  <a:solidFill>
                    <a:srgbClr val="233E32"/>
                  </a:solidFill>
                </a:rPr>
                <a:t>Regulation</a:t>
              </a:r>
              <a:r>
                <a:rPr lang="ru-RU" sz="2000" b="1" dirty="0">
                  <a:solidFill>
                    <a:srgbClr val="233E32"/>
                  </a:solidFill>
                </a:rPr>
                <a:t> [OECD/LEGAL/0429]</a:t>
              </a:r>
            </a:p>
            <a:p>
              <a:pPr indent="361950">
                <a:lnSpc>
                  <a:spcPts val="2850"/>
                </a:lnSpc>
                <a:spcBef>
                  <a:spcPts val="600"/>
                </a:spcBef>
              </a:pPr>
              <a:r>
                <a:rPr lang="ru-RU" sz="2000" b="1" dirty="0" err="1" smtClean="0">
                  <a:solidFill>
                    <a:srgbClr val="233E32"/>
                  </a:solidFill>
                </a:rPr>
                <a:t>Препоръка</a:t>
              </a:r>
              <a:r>
                <a:rPr lang="ru-RU" sz="2000" b="1" dirty="0" smtClean="0">
                  <a:solidFill>
                    <a:srgbClr val="233E32"/>
                  </a:solidFill>
                </a:rPr>
                <a:t> </a:t>
              </a:r>
              <a:r>
                <a:rPr lang="ru-RU" sz="2000" b="1" dirty="0">
                  <a:solidFill>
                    <a:srgbClr val="233E32"/>
                  </a:solidFill>
                </a:rPr>
                <a:t>на </a:t>
              </a:r>
              <a:r>
                <a:rPr lang="ru-RU" sz="2000" b="1" dirty="0" err="1">
                  <a:solidFill>
                    <a:srgbClr val="233E32"/>
                  </a:solidFill>
                </a:rPr>
                <a:t>Съвета</a:t>
              </a:r>
              <a:r>
                <a:rPr lang="ru-RU" sz="2000" b="1" dirty="0">
                  <a:solidFill>
                    <a:srgbClr val="233E32"/>
                  </a:solidFill>
                </a:rPr>
                <a:t> за </a:t>
              </a:r>
              <a:r>
                <a:rPr lang="ru-RU" sz="2000" b="1" dirty="0" err="1">
                  <a:solidFill>
                    <a:srgbClr val="233E32"/>
                  </a:solidFill>
                </a:rPr>
                <a:t>ключовите</a:t>
              </a:r>
              <a:r>
                <a:rPr lang="ru-RU" sz="2000" b="1" dirty="0">
                  <a:solidFill>
                    <a:srgbClr val="233E32"/>
                  </a:solidFill>
                </a:rPr>
                <a:t> </a:t>
              </a:r>
              <a:r>
                <a:rPr lang="ru-RU" sz="2000" b="1" dirty="0" err="1">
                  <a:solidFill>
                    <a:srgbClr val="233E32"/>
                  </a:solidFill>
                </a:rPr>
                <a:t>принципи</a:t>
              </a:r>
              <a:r>
                <a:rPr lang="ru-RU" sz="2000" b="1" dirty="0">
                  <a:solidFill>
                    <a:srgbClr val="233E32"/>
                  </a:solidFill>
                </a:rPr>
                <a:t> за </a:t>
              </a:r>
              <a:r>
                <a:rPr lang="ru-RU" sz="2000" b="1" dirty="0" err="1">
                  <a:solidFill>
                    <a:srgbClr val="233E32"/>
                  </a:solidFill>
                </a:rPr>
                <a:t>регулиране</a:t>
              </a:r>
              <a:r>
                <a:rPr lang="ru-RU" sz="2000" b="1" dirty="0">
                  <a:solidFill>
                    <a:srgbClr val="233E32"/>
                  </a:solidFill>
                </a:rPr>
                <a:t> на </a:t>
              </a:r>
              <a:r>
                <a:rPr lang="ru-RU" sz="2000" b="1" dirty="0" err="1">
                  <a:solidFill>
                    <a:srgbClr val="233E32"/>
                  </a:solidFill>
                </a:rPr>
                <a:t>пенсионното</a:t>
              </a:r>
              <a:r>
                <a:rPr lang="ru-RU" sz="2000" b="1" dirty="0">
                  <a:solidFill>
                    <a:srgbClr val="233E32"/>
                  </a:solidFill>
                </a:rPr>
                <a:t> </a:t>
              </a:r>
              <a:r>
                <a:rPr lang="ru-RU" sz="2000" b="1" dirty="0" smtClean="0">
                  <a:solidFill>
                    <a:srgbClr val="233E32"/>
                  </a:solidFill>
                </a:rPr>
                <a:t>осигуряване</a:t>
              </a:r>
              <a:endParaRPr lang="ru-RU" sz="2000" b="1" dirty="0">
                <a:solidFill>
                  <a:srgbClr val="233E32"/>
                </a:solidFill>
              </a:endParaRPr>
            </a:p>
            <a:p>
              <a:pPr indent="723900" algn="just">
                <a:lnSpc>
                  <a:spcPts val="2850"/>
                </a:lnSpc>
                <a:spcBef>
                  <a:spcPts val="600"/>
                </a:spcBef>
              </a:pPr>
              <a:r>
                <a:rPr lang="bg-BG" dirty="0" smtClean="0"/>
                <a:t>По отношение на инвестициите за допълнително пенсионно осигуряване в правния инструмент на ОИСР за регулиране на частното пенсионно осигуряване се съдържа препоръка за представяне на подходящ набор от инвестиционни опции, включително опция по подразбиране, които отразяват естеството, мащаба и степента на инвестиционните рискове. </a:t>
              </a:r>
            </a:p>
            <a:p>
              <a:pPr marL="0" indent="0" algn="l">
                <a:lnSpc>
                  <a:spcPts val="2850"/>
                </a:lnSpc>
                <a:buNone/>
              </a:pPr>
              <a:endParaRPr lang="en-US" sz="1750" dirty="0"/>
            </a:p>
          </p:txBody>
        </p:sp>
      </p:grpSp>
      <p:sp>
        <p:nvSpPr>
          <p:cNvPr id="15" name="Text 9"/>
          <p:cNvSpPr/>
          <p:nvPr/>
        </p:nvSpPr>
        <p:spPr>
          <a:xfrm>
            <a:off x="882291" y="1464601"/>
            <a:ext cx="13100409" cy="825267"/>
          </a:xfrm>
          <a:prstGeom prst="rect">
            <a:avLst/>
          </a:prstGeom>
          <a:noFill/>
          <a:ln/>
        </p:spPr>
        <p:txBody>
          <a:bodyPr wrap="square" lIns="0" tIns="0" rIns="0" bIns="0" rtlCol="0" anchor="t"/>
          <a:lstStyle/>
          <a:p>
            <a:pPr algn="ctr" defTabSz="355600">
              <a:lnSpc>
                <a:spcPts val="2850"/>
              </a:lnSpc>
            </a:pPr>
            <a:r>
              <a:rPr lang="ru-RU" sz="2400" b="1" dirty="0" err="1" smtClean="0">
                <a:latin typeface="+mj-lt"/>
                <a:ea typeface="Lora" pitchFamily="34" charset="-122"/>
                <a:cs typeface="Lora" pitchFamily="34" charset="-120"/>
              </a:rPr>
              <a:t>Препоръки</a:t>
            </a:r>
            <a:r>
              <a:rPr lang="ru-RU" sz="2400" b="1" dirty="0" smtClean="0">
                <a:latin typeface="+mj-lt"/>
                <a:ea typeface="Lora" pitchFamily="34" charset="-122"/>
                <a:cs typeface="Lora" pitchFamily="34" charset="-120"/>
              </a:rPr>
              <a:t> на ОИСР, </a:t>
            </a:r>
            <a:r>
              <a:rPr lang="ru-RU" sz="2400" b="1" dirty="0" err="1" smtClean="0">
                <a:latin typeface="+mj-lt"/>
                <a:ea typeface="Lora" pitchFamily="34" charset="-122"/>
                <a:cs typeface="Lora" pitchFamily="34" charset="-120"/>
              </a:rPr>
              <a:t>залегнали</a:t>
            </a:r>
            <a:r>
              <a:rPr lang="ru-RU" sz="2400" b="1" dirty="0" smtClean="0">
                <a:latin typeface="+mj-lt"/>
                <a:ea typeface="Lora" pitchFamily="34" charset="-122"/>
                <a:cs typeface="Lora" pitchFamily="34" charset="-120"/>
              </a:rPr>
              <a:t> в </a:t>
            </a:r>
            <a:r>
              <a:rPr lang="ru-RU" sz="2400" b="1" dirty="0" err="1" smtClean="0">
                <a:latin typeface="+mj-lt"/>
                <a:ea typeface="Lora" pitchFamily="34" charset="-122"/>
                <a:cs typeface="Lora" pitchFamily="34" charset="-120"/>
              </a:rPr>
              <a:t>ключовите</a:t>
            </a:r>
            <a:r>
              <a:rPr lang="ru-RU" sz="2400" b="1" dirty="0" smtClean="0">
                <a:latin typeface="+mj-lt"/>
                <a:ea typeface="Lora" pitchFamily="34" charset="-122"/>
                <a:cs typeface="Lora" pitchFamily="34" charset="-120"/>
              </a:rPr>
              <a:t> </a:t>
            </a:r>
            <a:r>
              <a:rPr lang="ru-RU" sz="2400" b="1" dirty="0" err="1" smtClean="0">
                <a:latin typeface="+mj-lt"/>
                <a:ea typeface="Lora" pitchFamily="34" charset="-122"/>
                <a:cs typeface="Lora" pitchFamily="34" charset="-120"/>
              </a:rPr>
              <a:t>принципи</a:t>
            </a:r>
            <a:r>
              <a:rPr lang="ru-RU" sz="2400" b="1" dirty="0" smtClean="0">
                <a:latin typeface="+mj-lt"/>
                <a:ea typeface="Lora" pitchFamily="34" charset="-122"/>
                <a:cs typeface="Lora" pitchFamily="34" charset="-120"/>
              </a:rPr>
              <a:t> за </a:t>
            </a:r>
            <a:r>
              <a:rPr lang="ru-RU" sz="2400" b="1" dirty="0" err="1" smtClean="0">
                <a:latin typeface="+mj-lt"/>
                <a:ea typeface="Lora" pitchFamily="34" charset="-122"/>
                <a:cs typeface="Lora" pitchFamily="34" charset="-120"/>
              </a:rPr>
              <a:t>регулиране</a:t>
            </a:r>
            <a:r>
              <a:rPr lang="ru-RU" sz="2400" b="1" dirty="0" smtClean="0">
                <a:latin typeface="+mj-lt"/>
                <a:ea typeface="Lora" pitchFamily="34" charset="-122"/>
                <a:cs typeface="Lora" pitchFamily="34" charset="-120"/>
              </a:rPr>
              <a:t>  на </a:t>
            </a:r>
            <a:r>
              <a:rPr lang="ru-RU" sz="2400" b="1" dirty="0" err="1" smtClean="0">
                <a:latin typeface="+mj-lt"/>
                <a:ea typeface="Lora" pitchFamily="34" charset="-122"/>
                <a:cs typeface="Lora" pitchFamily="34" charset="-120"/>
              </a:rPr>
              <a:t>пенсионното</a:t>
            </a:r>
            <a:r>
              <a:rPr lang="ru-RU" sz="2400" b="1" dirty="0" smtClean="0">
                <a:latin typeface="+mj-lt"/>
                <a:ea typeface="Lora" pitchFamily="34" charset="-122"/>
                <a:cs typeface="Lora" pitchFamily="34" charset="-120"/>
              </a:rPr>
              <a:t> осигуряване</a:t>
            </a:r>
            <a:endParaRPr lang="en-US" sz="2400" b="1" dirty="0" smtClean="0">
              <a:latin typeface="+mj-lt"/>
              <a:ea typeface="Lora" pitchFamily="34" charset="-122"/>
              <a:cs typeface="Lora" pitchFamily="34" charset="-120"/>
            </a:endParaRPr>
          </a:p>
          <a:p>
            <a:pPr algn="ctr" defTabSz="355600">
              <a:lnSpc>
                <a:spcPts val="2850"/>
              </a:lnSpc>
            </a:pPr>
            <a:r>
              <a:rPr lang="ru-RU" sz="2400" b="1" dirty="0" smtClean="0">
                <a:latin typeface="+mj-lt"/>
                <a:ea typeface="Lora" pitchFamily="34" charset="-122"/>
                <a:cs typeface="Lora" pitchFamily="34" charset="-120"/>
              </a:rPr>
              <a:t> и за </a:t>
            </a:r>
            <a:r>
              <a:rPr lang="ru-RU" sz="2400" b="1" dirty="0" err="1" smtClean="0">
                <a:latin typeface="+mj-lt"/>
                <a:ea typeface="Lora" pitchFamily="34" charset="-122"/>
                <a:cs typeface="Lora" pitchFamily="34" charset="-120"/>
              </a:rPr>
              <a:t>добър</a:t>
            </a:r>
            <a:r>
              <a:rPr lang="ru-RU" sz="2400" b="1" dirty="0" smtClean="0">
                <a:latin typeface="+mj-lt"/>
                <a:ea typeface="Lora" pitchFamily="34" charset="-122"/>
                <a:cs typeface="Lora" pitchFamily="34" charset="-120"/>
              </a:rPr>
              <a:t> дизайн на </a:t>
            </a:r>
            <a:r>
              <a:rPr lang="ru-RU" sz="2400" b="1" dirty="0" err="1" smtClean="0">
                <a:latin typeface="+mj-lt"/>
                <a:ea typeface="Lora" pitchFamily="34" charset="-122"/>
                <a:cs typeface="Lora" pitchFamily="34" charset="-120"/>
              </a:rPr>
              <a:t>пенсионните</a:t>
            </a:r>
            <a:r>
              <a:rPr lang="ru-RU" sz="2400" b="1" dirty="0" smtClean="0">
                <a:latin typeface="+mj-lt"/>
                <a:ea typeface="Lora" pitchFamily="34" charset="-122"/>
                <a:cs typeface="Lora" pitchFamily="34" charset="-120"/>
              </a:rPr>
              <a:t> </a:t>
            </a:r>
            <a:r>
              <a:rPr lang="ru-RU" sz="2400" b="1" dirty="0" err="1" smtClean="0">
                <a:latin typeface="+mj-lt"/>
                <a:ea typeface="Lora" pitchFamily="34" charset="-122"/>
                <a:cs typeface="Lora" pitchFamily="34" charset="-120"/>
              </a:rPr>
              <a:t>планове</a:t>
            </a:r>
            <a:r>
              <a:rPr lang="ru-RU" sz="2400" b="1" dirty="0" smtClean="0">
                <a:latin typeface="+mj-lt"/>
                <a:ea typeface="Lora" pitchFamily="34" charset="-122"/>
                <a:cs typeface="Lora" pitchFamily="34" charset="-120"/>
              </a:rPr>
              <a:t> с</a:t>
            </a:r>
            <a:r>
              <a:rPr lang="en-US" sz="2400" b="1" dirty="0" smtClean="0">
                <a:latin typeface="+mj-lt"/>
                <a:ea typeface="Lora" pitchFamily="34" charset="-122"/>
                <a:cs typeface="Lora" pitchFamily="34" charset="-120"/>
              </a:rPr>
              <a:t> </a:t>
            </a:r>
            <a:r>
              <a:rPr lang="ru-RU" sz="2400" b="1" dirty="0" err="1" smtClean="0">
                <a:latin typeface="+mj-lt"/>
                <a:ea typeface="Lora" pitchFamily="34" charset="-122"/>
                <a:cs typeface="Lora" pitchFamily="34" charset="-120"/>
              </a:rPr>
              <a:t>дефинирани</a:t>
            </a:r>
            <a:r>
              <a:rPr lang="ru-RU" sz="2400" b="1" dirty="0" smtClean="0">
                <a:latin typeface="+mj-lt"/>
                <a:ea typeface="Lora" pitchFamily="34" charset="-122"/>
                <a:cs typeface="Lora" pitchFamily="34" charset="-120"/>
              </a:rPr>
              <a:t> вноски:</a:t>
            </a:r>
            <a:endParaRPr lang="en-US" sz="2000" dirty="0">
              <a:latin typeface="+mj-lt"/>
              <a:ea typeface="Alice" panose="020B0604020202020204" charset="0"/>
              <a:cs typeface="Lora" pitchFamily="34" charset="-120"/>
            </a:endParaRPr>
          </a:p>
        </p:txBody>
      </p:sp>
      <p:grpSp>
        <p:nvGrpSpPr>
          <p:cNvPr id="4" name="Group 3"/>
          <p:cNvGrpSpPr/>
          <p:nvPr/>
        </p:nvGrpSpPr>
        <p:grpSpPr>
          <a:xfrm>
            <a:off x="6895372" y="2512235"/>
            <a:ext cx="7087327" cy="5059330"/>
            <a:chOff x="7048501" y="2550172"/>
            <a:chExt cx="6934198" cy="4975535"/>
          </a:xfrm>
        </p:grpSpPr>
        <p:sp>
          <p:nvSpPr>
            <p:cNvPr id="21" name="Shape 4"/>
            <p:cNvSpPr/>
            <p:nvPr/>
          </p:nvSpPr>
          <p:spPr>
            <a:xfrm>
              <a:off x="7048501" y="2550172"/>
              <a:ext cx="6934198" cy="4954476"/>
            </a:xfrm>
            <a:prstGeom prst="roundRect">
              <a:avLst>
                <a:gd name="adj" fmla="val 2038"/>
              </a:avLst>
            </a:prstGeom>
            <a:solidFill>
              <a:srgbClr val="F0EDE6"/>
            </a:solidFill>
            <a:ln/>
          </p:spPr>
        </p:sp>
        <p:sp>
          <p:nvSpPr>
            <p:cNvPr id="22" name="Rectangle 21"/>
            <p:cNvSpPr/>
            <p:nvPr/>
          </p:nvSpPr>
          <p:spPr>
            <a:xfrm>
              <a:off x="7048502" y="2610956"/>
              <a:ext cx="6747815" cy="4914751"/>
            </a:xfrm>
            <a:prstGeom prst="rect">
              <a:avLst/>
            </a:prstGeom>
          </p:spPr>
          <p:txBody>
            <a:bodyPr wrap="square">
              <a:spAutoFit/>
            </a:bodyPr>
            <a:lstStyle/>
            <a:p>
              <a:pPr marL="520700" lvl="1" indent="-342900">
                <a:buFont typeface="Wingdings" panose="05000000000000000000" pitchFamily="2" charset="2"/>
                <a:buChar char="§"/>
              </a:pPr>
              <a:r>
                <a:rPr lang="en-US" sz="2000" b="1" dirty="0">
                  <a:solidFill>
                    <a:srgbClr val="233E32"/>
                  </a:solidFill>
                </a:rPr>
                <a:t>Recommendation of the Council for the Good Design </a:t>
              </a:r>
              <a:r>
                <a:rPr lang="en-US" sz="2000" b="1" dirty="0" smtClean="0">
                  <a:solidFill>
                    <a:srgbClr val="233E32"/>
                  </a:solidFill>
                </a:rPr>
                <a:t>of</a:t>
              </a:r>
            </a:p>
            <a:p>
              <a:pPr marL="177800" lvl="1"/>
              <a:r>
                <a:rPr lang="en-US" sz="2000" b="1" dirty="0" smtClean="0">
                  <a:solidFill>
                    <a:srgbClr val="233E32"/>
                  </a:solidFill>
                </a:rPr>
                <a:t>Defined </a:t>
              </a:r>
              <a:r>
                <a:rPr lang="en-US" sz="2000" b="1" dirty="0">
                  <a:solidFill>
                    <a:srgbClr val="233E32"/>
                  </a:solidFill>
                </a:rPr>
                <a:t>Contribution Pension </a:t>
              </a:r>
              <a:r>
                <a:rPr lang="en-US" sz="2000" b="1" dirty="0" smtClean="0">
                  <a:solidFill>
                    <a:srgbClr val="233E32"/>
                  </a:solidFill>
                </a:rPr>
                <a:t>Plans </a:t>
              </a:r>
              <a:r>
                <a:rPr lang="ru-RU" sz="2000" b="1" dirty="0" smtClean="0">
                  <a:solidFill>
                    <a:srgbClr val="233E32"/>
                  </a:solidFill>
                </a:rPr>
                <a:t>[OECD/LEGAL/0467</a:t>
              </a:r>
              <a:r>
                <a:rPr lang="ru-RU" sz="2000" b="1" dirty="0">
                  <a:solidFill>
                    <a:srgbClr val="233E32"/>
                  </a:solidFill>
                </a:rPr>
                <a:t>]</a:t>
              </a:r>
              <a:r>
                <a:rPr lang="bg-BG" sz="2000" b="1" dirty="0">
                  <a:solidFill>
                    <a:srgbClr val="233E32"/>
                  </a:solidFill>
                </a:rPr>
                <a:t> </a:t>
              </a:r>
            </a:p>
            <a:p>
              <a:pPr marL="533400" lvl="1" indent="7938">
                <a:lnSpc>
                  <a:spcPts val="2850"/>
                </a:lnSpc>
                <a:spcBef>
                  <a:spcPts val="1200"/>
                </a:spcBef>
              </a:pPr>
              <a:r>
                <a:rPr lang="bg-BG" sz="2000" b="1" dirty="0" smtClean="0">
                  <a:solidFill>
                    <a:srgbClr val="233E32"/>
                  </a:solidFill>
                </a:rPr>
                <a:t>Препоръка </a:t>
              </a:r>
              <a:r>
                <a:rPr lang="bg-BG" sz="2000" b="1" dirty="0">
                  <a:solidFill>
                    <a:srgbClr val="233E32"/>
                  </a:solidFill>
                </a:rPr>
                <a:t>на Съвета за добър дизайн на </a:t>
              </a:r>
              <a:r>
                <a:rPr lang="bg-BG" sz="2000" b="1" dirty="0" smtClean="0">
                  <a:solidFill>
                    <a:srgbClr val="233E32"/>
                  </a:solidFill>
                </a:rPr>
                <a:t>пенсионните</a:t>
              </a:r>
              <a:endParaRPr lang="en-US" sz="2000" b="1" dirty="0" smtClean="0">
                <a:solidFill>
                  <a:srgbClr val="233E32"/>
                </a:solidFill>
              </a:endParaRPr>
            </a:p>
            <a:p>
              <a:pPr marL="180975" lvl="1">
                <a:lnSpc>
                  <a:spcPts val="2850"/>
                </a:lnSpc>
              </a:pPr>
              <a:r>
                <a:rPr lang="bg-BG" sz="2000" b="1" dirty="0" smtClean="0">
                  <a:solidFill>
                    <a:srgbClr val="233E32"/>
                  </a:solidFill>
                </a:rPr>
                <a:t>планове </a:t>
              </a:r>
              <a:r>
                <a:rPr lang="bg-BG" sz="2000" b="1" dirty="0">
                  <a:solidFill>
                    <a:srgbClr val="233E32"/>
                  </a:solidFill>
                </a:rPr>
                <a:t>с дефинирани </a:t>
              </a:r>
              <a:r>
                <a:rPr lang="bg-BG" sz="2000" b="1" dirty="0" smtClean="0">
                  <a:solidFill>
                    <a:srgbClr val="233E32"/>
                  </a:solidFill>
                </a:rPr>
                <a:t>вноски</a:t>
              </a:r>
              <a:endParaRPr lang="en-US" sz="2000" b="1" dirty="0" smtClean="0">
                <a:solidFill>
                  <a:srgbClr val="233E32"/>
                </a:solidFill>
              </a:endParaRPr>
            </a:p>
            <a:p>
              <a:pPr marL="177800" lvl="1" algn="just">
                <a:lnSpc>
                  <a:spcPts val="2850"/>
                </a:lnSpc>
                <a:spcBef>
                  <a:spcPts val="600"/>
                </a:spcBef>
              </a:pPr>
              <a:r>
                <a:rPr lang="en-US" dirty="0" smtClean="0"/>
                <a:t>	</a:t>
              </a:r>
              <a:r>
                <a:rPr lang="bg-BG" dirty="0" smtClean="0"/>
                <a:t>В </a:t>
              </a:r>
              <a:r>
                <a:rPr lang="bg-BG" dirty="0"/>
                <a:t>правния инструмент за дизайн на пенсионните планове с дефинирани вноски на ОИСР се отправена препоръка за предоставяне на достъп на всички лица до подходящи и устойчиви стратегии и опции по подразбиране, като се дава пример, че прилагането на стратегии за инвестиране през жизнения цикъл могат да бъдат подходящи за насърчаване на лицата за поемане на известен инвестиционен риск, когато са млади и за контролиране на негативните инвестиционни резултати близо до пенсиониране</a:t>
              </a:r>
              <a:r>
                <a:rPr lang="ru-RU" dirty="0"/>
                <a:t>.</a:t>
              </a:r>
            </a:p>
          </p:txBody>
        </p:sp>
      </p:grpSp>
      <p:pic>
        <p:nvPicPr>
          <p:cNvPr id="14" name="Picture 1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44696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p:cNvSpPr/>
          <p:nvPr/>
        </p:nvSpPr>
        <p:spPr>
          <a:xfrm>
            <a:off x="890134" y="6208835"/>
            <a:ext cx="13100409" cy="1246573"/>
          </a:xfrm>
          <a:prstGeom prst="roundRect">
            <a:avLst>
              <a:gd name="adj" fmla="val 4119"/>
            </a:avLst>
          </a:prstGeom>
          <a:solidFill>
            <a:srgbClr val="8AA597"/>
          </a:solidFill>
          <a:ln/>
        </p:spPr>
      </p:sp>
      <p:grpSp>
        <p:nvGrpSpPr>
          <p:cNvPr id="3" name="Group 2"/>
          <p:cNvGrpSpPr/>
          <p:nvPr/>
        </p:nvGrpSpPr>
        <p:grpSpPr>
          <a:xfrm>
            <a:off x="882291" y="1485900"/>
            <a:ext cx="13100409" cy="4508500"/>
            <a:chOff x="882291" y="1485900"/>
            <a:chExt cx="13100409" cy="4508500"/>
          </a:xfrm>
        </p:grpSpPr>
        <p:sp>
          <p:nvSpPr>
            <p:cNvPr id="9" name="Shape 1"/>
            <p:cNvSpPr/>
            <p:nvPr/>
          </p:nvSpPr>
          <p:spPr>
            <a:xfrm>
              <a:off x="882291" y="1485900"/>
              <a:ext cx="13100409" cy="4508500"/>
            </a:xfrm>
            <a:prstGeom prst="roundRect">
              <a:avLst>
                <a:gd name="adj" fmla="val 2038"/>
              </a:avLst>
            </a:prstGeom>
            <a:solidFill>
              <a:srgbClr val="3D6B56">
                <a:alpha val="9804"/>
              </a:srgbClr>
            </a:solidFill>
            <a:ln/>
          </p:spPr>
        </p:sp>
        <p:pic>
          <p:nvPicPr>
            <p:cNvPr id="4" name="Picture 3"/>
            <p:cNvPicPr>
              <a:picLocks noChangeAspect="1"/>
            </p:cNvPicPr>
            <p:nvPr/>
          </p:nvPicPr>
          <p:blipFill>
            <a:blip r:embed="rId3"/>
            <a:stretch>
              <a:fillRect/>
            </a:stretch>
          </p:blipFill>
          <p:spPr>
            <a:xfrm>
              <a:off x="1287194" y="2369115"/>
              <a:ext cx="12290601" cy="2743438"/>
            </a:xfrm>
            <a:prstGeom prst="rect">
              <a:avLst/>
            </a:prstGeom>
          </p:spPr>
        </p:pic>
      </p:grpSp>
      <p:sp>
        <p:nvSpPr>
          <p:cNvPr id="5" name="Rectangle 4"/>
          <p:cNvSpPr/>
          <p:nvPr/>
        </p:nvSpPr>
        <p:spPr>
          <a:xfrm>
            <a:off x="1287194" y="6428159"/>
            <a:ext cx="12274911" cy="707886"/>
          </a:xfrm>
          <a:prstGeom prst="rect">
            <a:avLst/>
          </a:prstGeom>
        </p:spPr>
        <p:txBody>
          <a:bodyPr wrap="square">
            <a:spAutoFit/>
          </a:bodyPr>
          <a:lstStyle/>
          <a:p>
            <a:pPr algn="just"/>
            <a:r>
              <a:rPr lang="bg-BG" sz="2000" b="1" dirty="0" smtClean="0"/>
              <a:t>За гореизброените държави </a:t>
            </a:r>
            <a:r>
              <a:rPr lang="bg-BG" sz="2000" b="1" dirty="0" err="1" smtClean="0"/>
              <a:t>мултифондовият</a:t>
            </a:r>
            <a:r>
              <a:rPr lang="bg-BG" sz="2000" b="1" dirty="0" smtClean="0"/>
              <a:t> модел е приложен за II и III стълб на пенсионната система, с изключение на Румъния и Полша, където за момента е въведен само за доброволните фондове. </a:t>
            </a:r>
            <a:endParaRPr lang="bg-BG" sz="2000" b="1" dirty="0"/>
          </a:p>
        </p:txBody>
      </p:sp>
      <p:sp>
        <p:nvSpPr>
          <p:cNvPr id="8" name="Text 0"/>
          <p:cNvSpPr/>
          <p:nvPr/>
        </p:nvSpPr>
        <p:spPr>
          <a:xfrm>
            <a:off x="882289" y="333208"/>
            <a:ext cx="12386565" cy="708779"/>
          </a:xfrm>
          <a:prstGeom prst="rect">
            <a:avLst/>
          </a:prstGeom>
          <a:noFill/>
          <a:ln/>
        </p:spPr>
        <p:txBody>
          <a:bodyPr wrap="none" lIns="0" tIns="0" rIns="0" bIns="0" rtlCol="0" anchor="t"/>
          <a:lstStyle/>
          <a:p>
            <a:pPr>
              <a:lnSpc>
                <a:spcPts val="5550"/>
              </a:lnSpc>
            </a:pPr>
            <a:r>
              <a:rPr lang="ru-RU" sz="3500" dirty="0" err="1">
                <a:solidFill>
                  <a:srgbClr val="233E32"/>
                </a:solidFill>
                <a:latin typeface="Lora" panose="020B0604020202020204" charset="-52"/>
                <a:ea typeface="Alice" pitchFamily="34" charset="-122"/>
                <a:cs typeface="Alice" pitchFamily="34" charset="-120"/>
              </a:rPr>
              <a:t>Държави</a:t>
            </a:r>
            <a:r>
              <a:rPr lang="ru-RU" sz="3500" dirty="0">
                <a:solidFill>
                  <a:srgbClr val="233E32"/>
                </a:solidFill>
                <a:latin typeface="Lora" panose="020B0604020202020204" charset="-52"/>
                <a:ea typeface="Alice" pitchFamily="34" charset="-122"/>
                <a:cs typeface="Alice" pitchFamily="34" charset="-120"/>
              </a:rPr>
              <a:t> с </a:t>
            </a:r>
            <a:r>
              <a:rPr lang="ru-RU" sz="3500" dirty="0" err="1">
                <a:solidFill>
                  <a:srgbClr val="233E32"/>
                </a:solidFill>
                <a:latin typeface="Lora" panose="020B0604020202020204" charset="-52"/>
                <a:ea typeface="Alice" pitchFamily="34" charset="-122"/>
                <a:cs typeface="Alice" pitchFamily="34" charset="-120"/>
              </a:rPr>
              <a:t>успешни</a:t>
            </a:r>
            <a:r>
              <a:rPr lang="ru-RU" sz="3500" dirty="0">
                <a:solidFill>
                  <a:srgbClr val="233E32"/>
                </a:solidFill>
                <a:latin typeface="Lora" panose="020B0604020202020204" charset="-52"/>
                <a:ea typeface="Alice" pitchFamily="34" charset="-122"/>
                <a:cs typeface="Alice" pitchFamily="34" charset="-120"/>
              </a:rPr>
              <a:t> мултифондови </a:t>
            </a:r>
            <a:r>
              <a:rPr lang="ru-RU" sz="3500" dirty="0" err="1">
                <a:solidFill>
                  <a:srgbClr val="233E32"/>
                </a:solidFill>
                <a:latin typeface="Lora" panose="020B0604020202020204" charset="-52"/>
                <a:ea typeface="Alice" pitchFamily="34" charset="-122"/>
                <a:cs typeface="Alice" pitchFamily="34" charset="-120"/>
              </a:rPr>
              <a:t>пенсионни</a:t>
            </a:r>
            <a:r>
              <a:rPr lang="ru-RU" sz="3500" dirty="0">
                <a:solidFill>
                  <a:srgbClr val="233E32"/>
                </a:solidFill>
                <a:latin typeface="Lora" panose="020B0604020202020204" charset="-52"/>
                <a:ea typeface="Alice" pitchFamily="34" charset="-122"/>
                <a:cs typeface="Alice" pitchFamily="34" charset="-120"/>
              </a:rPr>
              <a:t> </a:t>
            </a:r>
            <a:r>
              <a:rPr lang="ru-RU" sz="3500" dirty="0" err="1" smtClean="0">
                <a:solidFill>
                  <a:srgbClr val="233E32"/>
                </a:solidFill>
                <a:latin typeface="Lora" panose="020B0604020202020204" charset="-52"/>
                <a:ea typeface="Alice" pitchFamily="34" charset="-122"/>
                <a:cs typeface="Alice" pitchFamily="34" charset="-120"/>
              </a:rPr>
              <a:t>системи</a:t>
            </a:r>
            <a:endParaRPr lang="en-US" sz="3500" dirty="0">
              <a:solidFill>
                <a:srgbClr val="233E32"/>
              </a:solidFill>
              <a:latin typeface="Lora" panose="020B0604020202020204" charset="-52"/>
              <a:ea typeface="Alice" pitchFamily="34" charset="-122"/>
              <a:cs typeface="Alice" pitchFamily="34" charset="-120"/>
            </a:endParaRPr>
          </a:p>
        </p:txBody>
      </p:sp>
      <p:pic>
        <p:nvPicPr>
          <p:cNvPr id="11" name="Picture 10"/>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4020810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0"/>
          <p:cNvSpPr/>
          <p:nvPr/>
        </p:nvSpPr>
        <p:spPr>
          <a:xfrm>
            <a:off x="882289" y="422108"/>
            <a:ext cx="12386565" cy="1269532"/>
          </a:xfrm>
          <a:prstGeom prst="rect">
            <a:avLst/>
          </a:prstGeom>
          <a:noFill/>
          <a:ln/>
        </p:spPr>
        <p:txBody>
          <a:bodyPr wrap="none" lIns="0" tIns="0" rIns="0" bIns="0" rtlCol="0" anchor="t"/>
          <a:lstStyle/>
          <a:p>
            <a:pPr rtl="1"/>
            <a:r>
              <a:rPr lang="ru-RU" sz="3500" dirty="0" err="1">
                <a:solidFill>
                  <a:srgbClr val="233E32"/>
                </a:solidFill>
                <a:latin typeface="Lora" panose="020B0604020202020204" charset="-52"/>
                <a:ea typeface="Alice" pitchFamily="34" charset="-122"/>
                <a:cs typeface="Alice" pitchFamily="34" charset="-120"/>
              </a:rPr>
              <a:t>Държави</a:t>
            </a:r>
            <a:r>
              <a:rPr lang="ru-RU" sz="3500" dirty="0">
                <a:solidFill>
                  <a:srgbClr val="233E32"/>
                </a:solidFill>
                <a:latin typeface="Lora" panose="020B0604020202020204" charset="-52"/>
                <a:ea typeface="Alice" pitchFamily="34" charset="-122"/>
                <a:cs typeface="Alice" pitchFamily="34" charset="-120"/>
              </a:rPr>
              <a:t> с </a:t>
            </a:r>
            <a:r>
              <a:rPr lang="ru-RU" sz="3500" dirty="0" err="1">
                <a:solidFill>
                  <a:srgbClr val="233E32"/>
                </a:solidFill>
                <a:latin typeface="Lora" panose="020B0604020202020204" charset="-52"/>
                <a:ea typeface="Alice" pitchFamily="34" charset="-122"/>
                <a:cs typeface="Alice" pitchFamily="34" charset="-120"/>
              </a:rPr>
              <a:t>успешни</a:t>
            </a:r>
            <a:r>
              <a:rPr lang="ru-RU" sz="3500" dirty="0">
                <a:solidFill>
                  <a:srgbClr val="233E32"/>
                </a:solidFill>
                <a:latin typeface="Lora" panose="020B0604020202020204" charset="-52"/>
                <a:ea typeface="Alice" pitchFamily="34" charset="-122"/>
                <a:cs typeface="Alice" pitchFamily="34" charset="-120"/>
              </a:rPr>
              <a:t> мултифондови </a:t>
            </a:r>
            <a:r>
              <a:rPr lang="ru-RU" sz="3500" dirty="0" err="1">
                <a:solidFill>
                  <a:srgbClr val="233E32"/>
                </a:solidFill>
                <a:latin typeface="Lora" panose="020B0604020202020204" charset="-52"/>
                <a:ea typeface="Alice" pitchFamily="34" charset="-122"/>
                <a:cs typeface="Alice" pitchFamily="34" charset="-120"/>
              </a:rPr>
              <a:t>пенсионни</a:t>
            </a:r>
            <a:r>
              <a:rPr lang="ru-RU" sz="3500" dirty="0">
                <a:solidFill>
                  <a:srgbClr val="233E32"/>
                </a:solidFill>
                <a:latin typeface="Lora" panose="020B0604020202020204" charset="-52"/>
                <a:ea typeface="Alice" pitchFamily="34" charset="-122"/>
                <a:cs typeface="Alice" pitchFamily="34" charset="-120"/>
              </a:rPr>
              <a:t> </a:t>
            </a:r>
            <a:r>
              <a:rPr lang="ru-RU" sz="3500" dirty="0" err="1">
                <a:solidFill>
                  <a:srgbClr val="233E32"/>
                </a:solidFill>
                <a:latin typeface="Lora" panose="020B0604020202020204" charset="-52"/>
                <a:ea typeface="Alice" pitchFamily="34" charset="-122"/>
                <a:cs typeface="Alice" pitchFamily="34" charset="-120"/>
              </a:rPr>
              <a:t>системи</a:t>
            </a:r>
            <a:r>
              <a:rPr lang="ru-RU" sz="3500" dirty="0">
                <a:solidFill>
                  <a:srgbClr val="233E32"/>
                </a:solidFill>
                <a:latin typeface="Lora" panose="020B0604020202020204" charset="-52"/>
                <a:ea typeface="Alice" pitchFamily="34" charset="-122"/>
                <a:cs typeface="Alice" pitchFamily="34" charset="-120"/>
              </a:rPr>
              <a:t> – </a:t>
            </a:r>
          </a:p>
          <a:p>
            <a:pPr rtl="1"/>
            <a:r>
              <a:rPr lang="ru-RU" sz="3500" dirty="0" err="1">
                <a:solidFill>
                  <a:srgbClr val="233E32"/>
                </a:solidFill>
                <a:latin typeface="Lora" panose="020B0604020202020204" charset="-52"/>
                <a:ea typeface="Alice" pitchFamily="34" charset="-122"/>
                <a:cs typeface="Alice" pitchFamily="34" charset="-120"/>
              </a:rPr>
              <a:t>постигнати</a:t>
            </a:r>
            <a:r>
              <a:rPr lang="ru-RU" sz="3500" dirty="0">
                <a:solidFill>
                  <a:srgbClr val="233E32"/>
                </a:solidFill>
                <a:latin typeface="Lora" panose="020B0604020202020204" charset="-52"/>
                <a:ea typeface="Alice" pitchFamily="34" charset="-122"/>
                <a:cs typeface="Alice" pitchFamily="34" charset="-120"/>
              </a:rPr>
              <a:t> </a:t>
            </a:r>
            <a:r>
              <a:rPr lang="ru-RU" sz="3500" dirty="0" err="1" smtClean="0">
                <a:solidFill>
                  <a:srgbClr val="233E32"/>
                </a:solidFill>
                <a:latin typeface="Lora" panose="020B0604020202020204" charset="-52"/>
                <a:ea typeface="Alice" pitchFamily="34" charset="-122"/>
                <a:cs typeface="Alice" pitchFamily="34" charset="-120"/>
              </a:rPr>
              <a:t>резултати</a:t>
            </a:r>
            <a:endParaRPr lang="en-US" sz="3500" dirty="0">
              <a:solidFill>
                <a:srgbClr val="233E32"/>
              </a:solidFill>
              <a:latin typeface="Lora" panose="020B0604020202020204" charset="-52"/>
              <a:ea typeface="Alice" pitchFamily="34" charset="-122"/>
              <a:cs typeface="Alice" pitchFamily="34" charset="-120"/>
            </a:endParaRPr>
          </a:p>
        </p:txBody>
      </p:sp>
      <p:graphicFrame>
        <p:nvGraphicFramePr>
          <p:cNvPr id="7" name="Chart 6"/>
          <p:cNvGraphicFramePr/>
          <p:nvPr>
            <p:extLst>
              <p:ext uri="{D42A27DB-BD31-4B8C-83A1-F6EECF244321}">
                <p14:modId xmlns:p14="http://schemas.microsoft.com/office/powerpoint/2010/main" val="4194101962"/>
              </p:ext>
            </p:extLst>
          </p:nvPr>
        </p:nvGraphicFramePr>
        <p:xfrm>
          <a:off x="882289" y="2446935"/>
          <a:ext cx="12954424" cy="4788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760721" y="7213957"/>
            <a:ext cx="8260079" cy="350865"/>
          </a:xfrm>
          <a:prstGeom prst="rect">
            <a:avLst/>
          </a:prstGeom>
          <a:noFill/>
        </p:spPr>
        <p:txBody>
          <a:bodyPr wrap="square" rtlCol="0">
            <a:spAutoFit/>
          </a:bodyPr>
          <a:lstStyle/>
          <a:p>
            <a:pPr defTabSz="1097280"/>
            <a:r>
              <a:rPr lang="bg-BG" sz="1680" i="1" dirty="0">
                <a:solidFill>
                  <a:prstClr val="black"/>
                </a:solidFill>
                <a:cs typeface="Times New Roman" panose="02020603050405020304" pitchFamily="18" charset="0"/>
              </a:rPr>
              <a:t>* В номиналната годишна доходност не е включена обявената за периода инфлация</a:t>
            </a:r>
          </a:p>
        </p:txBody>
      </p:sp>
      <p:sp>
        <p:nvSpPr>
          <p:cNvPr id="11" name="Content Placeholder 20"/>
          <p:cNvSpPr txBox="1">
            <a:spLocks/>
          </p:cNvSpPr>
          <p:nvPr/>
        </p:nvSpPr>
        <p:spPr>
          <a:xfrm>
            <a:off x="882289" y="1691640"/>
            <a:ext cx="12910123" cy="777240"/>
          </a:xfrm>
          <a:prstGeom prst="rect">
            <a:avLst/>
          </a:prstGeom>
        </p:spPr>
        <p:txBody>
          <a:bodyPr lIns="0" rIns="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g-BG" sz="1920" b="1" dirty="0" smtClean="0">
                <a:latin typeface="+mj-lt"/>
                <a:cs typeface="Times New Roman" panose="02020603050405020304" pitchFamily="18" charset="0"/>
              </a:rPr>
              <a:t>Сравнение на постигнатите резултати на пенсионните фондове в разглежданите държави с тези на пенсионните фондове в България за периода от 2017 г. до 2023 г.</a:t>
            </a:r>
            <a:r>
              <a:rPr lang="bg-BG" sz="1920" dirty="0" smtClean="0">
                <a:solidFill>
                  <a:schemeClr val="bg1"/>
                </a:solidFill>
                <a:latin typeface="+mj-lt"/>
                <a:cs typeface="Times New Roman" panose="02020603050405020304" pitchFamily="18" charset="0"/>
              </a:rPr>
              <a:t>:</a:t>
            </a:r>
            <a:endParaRPr lang="bg-BG" sz="1920" dirty="0">
              <a:latin typeface="+mj-lt"/>
              <a:cs typeface="Times New Roman" panose="02020603050405020304" pitchFamily="18" charset="0"/>
            </a:endParaRPr>
          </a:p>
        </p:txBody>
      </p:sp>
      <p:pic>
        <p:nvPicPr>
          <p:cNvPr id="9" name="Picture 8"/>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2414494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0"/>
          <p:cNvSpPr/>
          <p:nvPr/>
        </p:nvSpPr>
        <p:spPr>
          <a:xfrm>
            <a:off x="882289" y="422108"/>
            <a:ext cx="12386565" cy="1269532"/>
          </a:xfrm>
          <a:prstGeom prst="rect">
            <a:avLst/>
          </a:prstGeom>
          <a:noFill/>
          <a:ln/>
        </p:spPr>
        <p:txBody>
          <a:bodyPr wrap="none" lIns="0" tIns="0" rIns="0" bIns="0" rtlCol="0" anchor="t"/>
          <a:lstStyle/>
          <a:p>
            <a:pPr rtl="1"/>
            <a:r>
              <a:rPr lang="ru-RU" sz="3500" dirty="0" err="1">
                <a:solidFill>
                  <a:srgbClr val="233E32"/>
                </a:solidFill>
                <a:latin typeface="Lora" panose="020B0604020202020204" charset="-52"/>
                <a:ea typeface="Alice" pitchFamily="34" charset="-122"/>
                <a:cs typeface="Alice" pitchFamily="34" charset="-120"/>
              </a:rPr>
              <a:t>Държави</a:t>
            </a:r>
            <a:r>
              <a:rPr lang="ru-RU" sz="3500" dirty="0">
                <a:solidFill>
                  <a:srgbClr val="233E32"/>
                </a:solidFill>
                <a:latin typeface="Lora" panose="020B0604020202020204" charset="-52"/>
                <a:ea typeface="Alice" pitchFamily="34" charset="-122"/>
                <a:cs typeface="Alice" pitchFamily="34" charset="-120"/>
              </a:rPr>
              <a:t> с </a:t>
            </a:r>
            <a:r>
              <a:rPr lang="ru-RU" sz="3500" dirty="0" err="1">
                <a:solidFill>
                  <a:srgbClr val="233E32"/>
                </a:solidFill>
                <a:latin typeface="Lora" panose="020B0604020202020204" charset="-52"/>
                <a:ea typeface="Alice" pitchFamily="34" charset="-122"/>
                <a:cs typeface="Alice" pitchFamily="34" charset="-120"/>
              </a:rPr>
              <a:t>успешни</a:t>
            </a:r>
            <a:r>
              <a:rPr lang="ru-RU" sz="3500" dirty="0">
                <a:solidFill>
                  <a:srgbClr val="233E32"/>
                </a:solidFill>
                <a:latin typeface="Lora" panose="020B0604020202020204" charset="-52"/>
                <a:ea typeface="Alice" pitchFamily="34" charset="-122"/>
                <a:cs typeface="Alice" pitchFamily="34" charset="-120"/>
              </a:rPr>
              <a:t> мултифондови </a:t>
            </a:r>
            <a:r>
              <a:rPr lang="ru-RU" sz="3500" dirty="0" err="1">
                <a:solidFill>
                  <a:srgbClr val="233E32"/>
                </a:solidFill>
                <a:latin typeface="Lora" panose="020B0604020202020204" charset="-52"/>
                <a:ea typeface="Alice" pitchFamily="34" charset="-122"/>
                <a:cs typeface="Alice" pitchFamily="34" charset="-120"/>
              </a:rPr>
              <a:t>пенсионни</a:t>
            </a:r>
            <a:r>
              <a:rPr lang="ru-RU" sz="3500" dirty="0">
                <a:solidFill>
                  <a:srgbClr val="233E32"/>
                </a:solidFill>
                <a:latin typeface="Lora" panose="020B0604020202020204" charset="-52"/>
                <a:ea typeface="Alice" pitchFamily="34" charset="-122"/>
                <a:cs typeface="Alice" pitchFamily="34" charset="-120"/>
              </a:rPr>
              <a:t> </a:t>
            </a:r>
            <a:r>
              <a:rPr lang="ru-RU" sz="3500" dirty="0" err="1">
                <a:solidFill>
                  <a:srgbClr val="233E32"/>
                </a:solidFill>
                <a:latin typeface="Lora" panose="020B0604020202020204" charset="-52"/>
                <a:ea typeface="Alice" pitchFamily="34" charset="-122"/>
                <a:cs typeface="Alice" pitchFamily="34" charset="-120"/>
              </a:rPr>
              <a:t>системи</a:t>
            </a:r>
            <a:r>
              <a:rPr lang="ru-RU" sz="3500" dirty="0">
                <a:solidFill>
                  <a:srgbClr val="233E32"/>
                </a:solidFill>
                <a:latin typeface="Lora" panose="020B0604020202020204" charset="-52"/>
                <a:ea typeface="Alice" pitchFamily="34" charset="-122"/>
                <a:cs typeface="Alice" pitchFamily="34" charset="-120"/>
              </a:rPr>
              <a:t> – </a:t>
            </a:r>
          </a:p>
          <a:p>
            <a:pPr rtl="1"/>
            <a:r>
              <a:rPr lang="ru-RU" sz="3500" dirty="0" err="1">
                <a:solidFill>
                  <a:srgbClr val="233E32"/>
                </a:solidFill>
                <a:latin typeface="Lora" panose="020B0604020202020204" charset="-52"/>
                <a:ea typeface="Alice" pitchFamily="34" charset="-122"/>
                <a:cs typeface="Alice" pitchFamily="34" charset="-120"/>
              </a:rPr>
              <a:t>постигнати</a:t>
            </a:r>
            <a:r>
              <a:rPr lang="ru-RU" sz="3500" dirty="0">
                <a:solidFill>
                  <a:srgbClr val="233E32"/>
                </a:solidFill>
                <a:latin typeface="Lora" panose="020B0604020202020204" charset="-52"/>
                <a:ea typeface="Alice" pitchFamily="34" charset="-122"/>
                <a:cs typeface="Alice" pitchFamily="34" charset="-120"/>
              </a:rPr>
              <a:t> </a:t>
            </a:r>
            <a:r>
              <a:rPr lang="ru-RU" sz="3500" dirty="0" err="1" smtClean="0">
                <a:solidFill>
                  <a:srgbClr val="233E32"/>
                </a:solidFill>
                <a:latin typeface="Lora" panose="020B0604020202020204" charset="-52"/>
                <a:ea typeface="Alice" pitchFamily="34" charset="-122"/>
                <a:cs typeface="Alice" pitchFamily="34" charset="-120"/>
              </a:rPr>
              <a:t>резултати</a:t>
            </a:r>
            <a:endParaRPr lang="en-US" sz="3500" dirty="0">
              <a:solidFill>
                <a:srgbClr val="233E32"/>
              </a:solidFill>
              <a:latin typeface="Lora" panose="020B0604020202020204" charset="-52"/>
              <a:ea typeface="Alice" pitchFamily="34" charset="-122"/>
              <a:cs typeface="Alice" pitchFamily="34" charset="-120"/>
            </a:endParaRPr>
          </a:p>
        </p:txBody>
      </p:sp>
      <p:sp>
        <p:nvSpPr>
          <p:cNvPr id="11" name="Content Placeholder 20"/>
          <p:cNvSpPr txBox="1">
            <a:spLocks/>
          </p:cNvSpPr>
          <p:nvPr/>
        </p:nvSpPr>
        <p:spPr>
          <a:xfrm>
            <a:off x="882289" y="1691640"/>
            <a:ext cx="12910123" cy="777240"/>
          </a:xfrm>
          <a:prstGeom prst="rect">
            <a:avLst/>
          </a:prstGeom>
        </p:spPr>
        <p:txBody>
          <a:bodyPr lIns="0" rIns="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920" b="1" dirty="0">
                <a:latin typeface="+mj-lt"/>
                <a:cs typeface="Times New Roman" panose="02020603050405020304" pitchFamily="18" charset="0"/>
              </a:rPr>
              <a:t>Сравнение на </a:t>
            </a:r>
            <a:r>
              <a:rPr lang="ru-RU" sz="1920" b="1" dirty="0" err="1">
                <a:latin typeface="+mj-lt"/>
                <a:cs typeface="Times New Roman" panose="02020603050405020304" pitchFamily="18" charset="0"/>
              </a:rPr>
              <a:t>постигнатите</a:t>
            </a:r>
            <a:r>
              <a:rPr lang="ru-RU" sz="1920" b="1" dirty="0">
                <a:latin typeface="+mj-lt"/>
                <a:cs typeface="Times New Roman" panose="02020603050405020304" pitchFamily="18" charset="0"/>
              </a:rPr>
              <a:t> </a:t>
            </a:r>
            <a:r>
              <a:rPr lang="ru-RU" sz="1920" b="1" dirty="0" err="1">
                <a:latin typeface="+mj-lt"/>
                <a:cs typeface="Times New Roman" panose="02020603050405020304" pitchFamily="18" charset="0"/>
              </a:rPr>
              <a:t>резултати</a:t>
            </a:r>
            <a:r>
              <a:rPr lang="ru-RU" sz="1920" b="1" dirty="0">
                <a:latin typeface="+mj-lt"/>
                <a:cs typeface="Times New Roman" panose="02020603050405020304" pitchFamily="18" charset="0"/>
              </a:rPr>
              <a:t> на </a:t>
            </a:r>
            <a:r>
              <a:rPr lang="ru-RU" sz="1920" b="1" dirty="0" err="1">
                <a:latin typeface="+mj-lt"/>
                <a:cs typeface="Times New Roman" panose="02020603050405020304" pitchFamily="18" charset="0"/>
              </a:rPr>
              <a:t>пенсионните</a:t>
            </a:r>
            <a:r>
              <a:rPr lang="ru-RU" sz="1920" b="1" dirty="0">
                <a:latin typeface="+mj-lt"/>
                <a:cs typeface="Times New Roman" panose="02020603050405020304" pitchFamily="18" charset="0"/>
              </a:rPr>
              <a:t> </a:t>
            </a:r>
            <a:r>
              <a:rPr lang="ru-RU" sz="1920" b="1" dirty="0" err="1">
                <a:latin typeface="+mj-lt"/>
                <a:cs typeface="Times New Roman" panose="02020603050405020304" pitchFamily="18" charset="0"/>
              </a:rPr>
              <a:t>фондове</a:t>
            </a:r>
            <a:r>
              <a:rPr lang="ru-RU" sz="1920" b="1" dirty="0">
                <a:latin typeface="+mj-lt"/>
                <a:cs typeface="Times New Roman" panose="02020603050405020304" pitchFamily="18" charset="0"/>
              </a:rPr>
              <a:t> в </a:t>
            </a:r>
            <a:r>
              <a:rPr lang="ru-RU" sz="1920" b="1" dirty="0" err="1">
                <a:latin typeface="+mj-lt"/>
                <a:cs typeface="Times New Roman" panose="02020603050405020304" pitchFamily="18" charset="0"/>
              </a:rPr>
              <a:t>разглежданите</a:t>
            </a:r>
            <a:r>
              <a:rPr lang="ru-RU" sz="1920" b="1" dirty="0">
                <a:latin typeface="+mj-lt"/>
                <a:cs typeface="Times New Roman" panose="02020603050405020304" pitchFamily="18" charset="0"/>
              </a:rPr>
              <a:t> </a:t>
            </a:r>
            <a:r>
              <a:rPr lang="ru-RU" sz="1920" b="1" dirty="0" err="1">
                <a:latin typeface="+mj-lt"/>
                <a:cs typeface="Times New Roman" panose="02020603050405020304" pitchFamily="18" charset="0"/>
              </a:rPr>
              <a:t>държави</a:t>
            </a:r>
            <a:r>
              <a:rPr lang="ru-RU" sz="1920" b="1" dirty="0">
                <a:latin typeface="+mj-lt"/>
                <a:cs typeface="Times New Roman" panose="02020603050405020304" pitchFamily="18" charset="0"/>
              </a:rPr>
              <a:t> с </a:t>
            </a:r>
            <a:r>
              <a:rPr lang="ru-RU" sz="1920" b="1" dirty="0" err="1">
                <a:latin typeface="+mj-lt"/>
                <a:cs typeface="Times New Roman" panose="02020603050405020304" pitchFamily="18" charset="0"/>
              </a:rPr>
              <a:t>тези</a:t>
            </a:r>
            <a:r>
              <a:rPr lang="ru-RU" sz="1920" b="1" dirty="0">
                <a:latin typeface="+mj-lt"/>
                <a:cs typeface="Times New Roman" panose="02020603050405020304" pitchFamily="18" charset="0"/>
              </a:rPr>
              <a:t> на </a:t>
            </a:r>
            <a:r>
              <a:rPr lang="ru-RU" sz="1920" b="1" dirty="0" err="1">
                <a:latin typeface="+mj-lt"/>
                <a:cs typeface="Times New Roman" panose="02020603050405020304" pitchFamily="18" charset="0"/>
              </a:rPr>
              <a:t>пенсионните</a:t>
            </a:r>
            <a:r>
              <a:rPr lang="ru-RU" sz="1920" b="1" dirty="0">
                <a:latin typeface="+mj-lt"/>
                <a:cs typeface="Times New Roman" panose="02020603050405020304" pitchFamily="18" charset="0"/>
              </a:rPr>
              <a:t> </a:t>
            </a:r>
            <a:r>
              <a:rPr lang="ru-RU" sz="1920" b="1" dirty="0" err="1">
                <a:latin typeface="+mj-lt"/>
                <a:cs typeface="Times New Roman" panose="02020603050405020304" pitchFamily="18" charset="0"/>
              </a:rPr>
              <a:t>фондове</a:t>
            </a:r>
            <a:r>
              <a:rPr lang="ru-RU" sz="1920" b="1" dirty="0">
                <a:latin typeface="+mj-lt"/>
                <a:cs typeface="Times New Roman" panose="02020603050405020304" pitchFamily="18" charset="0"/>
              </a:rPr>
              <a:t> в </a:t>
            </a:r>
            <a:r>
              <a:rPr lang="ru-RU" sz="1920" b="1" dirty="0" err="1">
                <a:latin typeface="+mj-lt"/>
                <a:cs typeface="Times New Roman" panose="02020603050405020304" pitchFamily="18" charset="0"/>
              </a:rPr>
              <a:t>България</a:t>
            </a:r>
            <a:r>
              <a:rPr lang="ru-RU" sz="1920" b="1" dirty="0">
                <a:latin typeface="+mj-lt"/>
                <a:cs typeface="Times New Roman" panose="02020603050405020304" pitchFamily="18" charset="0"/>
              </a:rPr>
              <a:t> за периода от 2017 г. до 2023 г</a:t>
            </a:r>
            <a:r>
              <a:rPr lang="ru-RU" sz="1920" b="1" dirty="0" smtClean="0">
                <a:latin typeface="+mj-lt"/>
                <a:cs typeface="Times New Roman" panose="02020603050405020304" pitchFamily="18" charset="0"/>
              </a:rPr>
              <a:t>.</a:t>
            </a:r>
            <a:endParaRPr lang="ru-RU" sz="1920" b="1" dirty="0">
              <a:latin typeface="+mj-lt"/>
              <a:cs typeface="Times New Roman" panose="02020603050405020304" pitchFamily="18" charset="0"/>
            </a:endParaRPr>
          </a:p>
        </p:txBody>
      </p:sp>
      <p:sp>
        <p:nvSpPr>
          <p:cNvPr id="13" name="TextBox 12"/>
          <p:cNvSpPr txBox="1"/>
          <p:nvPr/>
        </p:nvSpPr>
        <p:spPr>
          <a:xfrm>
            <a:off x="7734300" y="7213957"/>
            <a:ext cx="6286500" cy="350865"/>
          </a:xfrm>
          <a:prstGeom prst="rect">
            <a:avLst/>
          </a:prstGeom>
          <a:noFill/>
        </p:spPr>
        <p:txBody>
          <a:bodyPr wrap="square" rtlCol="0">
            <a:spAutoFit/>
          </a:bodyPr>
          <a:lstStyle/>
          <a:p>
            <a:pPr defTabSz="1097280"/>
            <a:r>
              <a:rPr lang="bg-BG" sz="1680" i="1">
                <a:solidFill>
                  <a:prstClr val="black"/>
                </a:solidFill>
                <a:cs typeface="Times New Roman" panose="02020603050405020304" pitchFamily="18" charset="0"/>
              </a:rPr>
              <a:t>Източник: </a:t>
            </a:r>
            <a:r>
              <a:rPr lang="en-US" sz="1680" i="1">
                <a:solidFill>
                  <a:prstClr val="black"/>
                </a:solidFill>
                <a:cs typeface="Times New Roman" panose="02020603050405020304" pitchFamily="18" charset="0"/>
              </a:rPr>
              <a:t>OECD (2023), Pension Markets in Focus 2023</a:t>
            </a:r>
            <a:endParaRPr lang="en-US" sz="1680" i="1" dirty="0">
              <a:solidFill>
                <a:prstClr val="black"/>
              </a:solidFill>
              <a:cs typeface="Times New Roman" panose="02020603050405020304" pitchFamily="18" charset="0"/>
            </a:endParaRPr>
          </a:p>
        </p:txBody>
      </p:sp>
      <p:graphicFrame>
        <p:nvGraphicFramePr>
          <p:cNvPr id="14" name="Chart 13"/>
          <p:cNvGraphicFramePr/>
          <p:nvPr>
            <p:extLst>
              <p:ext uri="{D42A27DB-BD31-4B8C-83A1-F6EECF244321}">
                <p14:modId xmlns:p14="http://schemas.microsoft.com/office/powerpoint/2010/main" val="777947612"/>
              </p:ext>
            </p:extLst>
          </p:nvPr>
        </p:nvGraphicFramePr>
        <p:xfrm>
          <a:off x="1943100" y="2811434"/>
          <a:ext cx="10799687" cy="430056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3530948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4"/>
          <p:cNvSpPr/>
          <p:nvPr/>
        </p:nvSpPr>
        <p:spPr>
          <a:xfrm>
            <a:off x="7505700" y="1371600"/>
            <a:ext cx="6420211" cy="6043187"/>
          </a:xfrm>
          <a:prstGeom prst="roundRect">
            <a:avLst>
              <a:gd name="adj" fmla="val 2038"/>
            </a:avLst>
          </a:prstGeom>
          <a:solidFill>
            <a:srgbClr val="F0EDE6">
              <a:alpha val="50196"/>
            </a:srgbClr>
          </a:solidFill>
          <a:ln/>
        </p:spPr>
      </p:sp>
      <p:sp>
        <p:nvSpPr>
          <p:cNvPr id="10" name="Shape 4"/>
          <p:cNvSpPr/>
          <p:nvPr/>
        </p:nvSpPr>
        <p:spPr>
          <a:xfrm>
            <a:off x="882290" y="1371600"/>
            <a:ext cx="6217010" cy="6043187"/>
          </a:xfrm>
          <a:prstGeom prst="roundRect">
            <a:avLst>
              <a:gd name="adj" fmla="val 2038"/>
            </a:avLst>
          </a:prstGeom>
          <a:solidFill>
            <a:srgbClr val="F0EDE6">
              <a:alpha val="50196"/>
            </a:srgbClr>
          </a:solidFill>
          <a:ln/>
        </p:spPr>
      </p:sp>
      <p:sp>
        <p:nvSpPr>
          <p:cNvPr id="8" name="Text 0"/>
          <p:cNvSpPr/>
          <p:nvPr/>
        </p:nvSpPr>
        <p:spPr>
          <a:xfrm>
            <a:off x="882289" y="422108"/>
            <a:ext cx="12386565" cy="1269532"/>
          </a:xfrm>
          <a:prstGeom prst="rect">
            <a:avLst/>
          </a:prstGeom>
          <a:noFill/>
          <a:ln/>
        </p:spPr>
        <p:txBody>
          <a:bodyPr wrap="none" lIns="0" tIns="0" rIns="0" bIns="0" rtlCol="0" anchor="t"/>
          <a:lstStyle/>
          <a:p>
            <a:pPr rtl="1"/>
            <a:r>
              <a:rPr lang="ru-RU" sz="3500" dirty="0" smtClean="0">
                <a:solidFill>
                  <a:srgbClr val="233E32"/>
                </a:solidFill>
                <a:latin typeface="Lora" panose="020B0604020202020204" charset="-52"/>
                <a:ea typeface="Alice" pitchFamily="34" charset="-122"/>
                <a:cs typeface="Alice" pitchFamily="34" charset="-120"/>
              </a:rPr>
              <a:t>Структура на </a:t>
            </a:r>
            <a:r>
              <a:rPr lang="bg-BG" sz="3500" dirty="0" smtClean="0">
                <a:solidFill>
                  <a:srgbClr val="233E32"/>
                </a:solidFill>
                <a:latin typeface="Lora" panose="020B0604020202020204" charset="-52"/>
                <a:ea typeface="Alice" pitchFamily="34" charset="-122"/>
                <a:cs typeface="Alice" pitchFamily="34" charset="-120"/>
              </a:rPr>
              <a:t>инвестиционните портфейли </a:t>
            </a:r>
          </a:p>
        </p:txBody>
      </p:sp>
      <p:graphicFrame>
        <p:nvGraphicFramePr>
          <p:cNvPr id="6" name="Chart 5"/>
          <p:cNvGraphicFramePr>
            <a:graphicFrameLocks noGrp="1"/>
          </p:cNvGraphicFramePr>
          <p:nvPr>
            <p:extLst>
              <p:ext uri="{D42A27DB-BD31-4B8C-83A1-F6EECF244321}">
                <p14:modId xmlns:p14="http://schemas.microsoft.com/office/powerpoint/2010/main" val="330292632"/>
              </p:ext>
            </p:extLst>
          </p:nvPr>
        </p:nvGraphicFramePr>
        <p:xfrm>
          <a:off x="7099300" y="1600200"/>
          <a:ext cx="6553200" cy="6184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163804785"/>
              </p:ext>
            </p:extLst>
          </p:nvPr>
        </p:nvGraphicFramePr>
        <p:xfrm>
          <a:off x="1123589" y="1600200"/>
          <a:ext cx="6826612" cy="59563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3433484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0"/>
          <p:cNvSpPr/>
          <p:nvPr/>
        </p:nvSpPr>
        <p:spPr>
          <a:xfrm>
            <a:off x="882289" y="422108"/>
            <a:ext cx="12386565" cy="1269532"/>
          </a:xfrm>
          <a:prstGeom prst="rect">
            <a:avLst/>
          </a:prstGeom>
          <a:noFill/>
          <a:ln/>
        </p:spPr>
        <p:txBody>
          <a:bodyPr wrap="none" lIns="0" tIns="0" rIns="0" bIns="0" rtlCol="0" anchor="t"/>
          <a:lstStyle/>
          <a:p>
            <a:pPr rtl="1"/>
            <a:r>
              <a:rPr lang="ru-RU" sz="3500" dirty="0">
                <a:solidFill>
                  <a:srgbClr val="233E32"/>
                </a:solidFill>
                <a:latin typeface="Lora" panose="020B0604020202020204" charset="-52"/>
                <a:ea typeface="Alice" pitchFamily="34" charset="-122"/>
                <a:cs typeface="Alice" pitchFamily="34" charset="-120"/>
              </a:rPr>
              <a:t>Доходност на </a:t>
            </a:r>
            <a:r>
              <a:rPr lang="ru-RU" sz="3500" dirty="0" err="1">
                <a:solidFill>
                  <a:srgbClr val="233E32"/>
                </a:solidFill>
                <a:latin typeface="Lora" panose="020B0604020202020204" charset="-52"/>
                <a:ea typeface="Alice" pitchFamily="34" charset="-122"/>
                <a:cs typeface="Alice" pitchFamily="34" charset="-120"/>
              </a:rPr>
              <a:t>фондовете</a:t>
            </a:r>
            <a:r>
              <a:rPr lang="ru-RU" sz="3500" dirty="0">
                <a:solidFill>
                  <a:srgbClr val="233E32"/>
                </a:solidFill>
                <a:latin typeface="Lora" panose="020B0604020202020204" charset="-52"/>
                <a:ea typeface="Alice" pitchFamily="34" charset="-122"/>
                <a:cs typeface="Alice" pitchFamily="34" charset="-120"/>
              </a:rPr>
              <a:t> за </a:t>
            </a:r>
            <a:r>
              <a:rPr lang="ru-RU" sz="3500" dirty="0" err="1">
                <a:solidFill>
                  <a:srgbClr val="233E32"/>
                </a:solidFill>
                <a:latin typeface="Lora" panose="020B0604020202020204" charset="-52"/>
                <a:ea typeface="Alice" pitchFamily="34" charset="-122"/>
                <a:cs typeface="Alice" pitchFamily="34" charset="-120"/>
              </a:rPr>
              <a:t>допълнително</a:t>
            </a:r>
            <a:r>
              <a:rPr lang="ru-RU" sz="3500" dirty="0">
                <a:solidFill>
                  <a:srgbClr val="233E32"/>
                </a:solidFill>
                <a:latin typeface="Lora" panose="020B0604020202020204" charset="-52"/>
                <a:ea typeface="Alice" pitchFamily="34" charset="-122"/>
                <a:cs typeface="Alice" pitchFamily="34" charset="-120"/>
              </a:rPr>
              <a:t> </a:t>
            </a:r>
            <a:r>
              <a:rPr lang="ru-RU" sz="3500" dirty="0" err="1">
                <a:solidFill>
                  <a:srgbClr val="233E32"/>
                </a:solidFill>
                <a:latin typeface="Lora" panose="020B0604020202020204" charset="-52"/>
                <a:ea typeface="Alice" pitchFamily="34" charset="-122"/>
                <a:cs typeface="Alice" pitchFamily="34" charset="-120"/>
              </a:rPr>
              <a:t>задължително</a:t>
            </a:r>
            <a:r>
              <a:rPr lang="ru-RU" sz="3500" dirty="0">
                <a:solidFill>
                  <a:srgbClr val="233E32"/>
                </a:solidFill>
                <a:latin typeface="Lora" panose="020B0604020202020204" charset="-52"/>
                <a:ea typeface="Alice" pitchFamily="34" charset="-122"/>
                <a:cs typeface="Alice" pitchFamily="34" charset="-120"/>
              </a:rPr>
              <a:t> </a:t>
            </a:r>
            <a:endParaRPr lang="en-US" sz="3500" dirty="0" smtClean="0">
              <a:solidFill>
                <a:srgbClr val="233E32"/>
              </a:solidFill>
              <a:latin typeface="Lora" panose="020B0604020202020204" charset="-52"/>
              <a:ea typeface="Alice" pitchFamily="34" charset="-122"/>
              <a:cs typeface="Alice" pitchFamily="34" charset="-120"/>
            </a:endParaRPr>
          </a:p>
          <a:p>
            <a:pPr rtl="1"/>
            <a:r>
              <a:rPr lang="ru-RU" sz="3500" dirty="0" smtClean="0">
                <a:solidFill>
                  <a:srgbClr val="233E32"/>
                </a:solidFill>
                <a:latin typeface="Lora" panose="020B0604020202020204" charset="-52"/>
                <a:ea typeface="Alice" pitchFamily="34" charset="-122"/>
                <a:cs typeface="Alice" pitchFamily="34" charset="-120"/>
              </a:rPr>
              <a:t>пенсионно </a:t>
            </a:r>
            <a:r>
              <a:rPr lang="ru-RU" sz="3500" dirty="0">
                <a:solidFill>
                  <a:srgbClr val="233E32"/>
                </a:solidFill>
                <a:latin typeface="Lora" panose="020B0604020202020204" charset="-52"/>
                <a:ea typeface="Alice" pitchFamily="34" charset="-122"/>
                <a:cs typeface="Alice" pitchFamily="34" charset="-120"/>
              </a:rPr>
              <a:t>осигуряване</a:t>
            </a:r>
            <a:endParaRPr lang="en-US" sz="3500" dirty="0">
              <a:solidFill>
                <a:srgbClr val="233E32"/>
              </a:solidFill>
              <a:latin typeface="Lora" panose="020B0604020202020204" charset="-52"/>
              <a:ea typeface="Alice" pitchFamily="34" charset="-122"/>
              <a:cs typeface="Alice" pitchFamily="34" charset="-120"/>
            </a:endParaRPr>
          </a:p>
        </p:txBody>
      </p:sp>
      <p:graphicFrame>
        <p:nvGraphicFramePr>
          <p:cNvPr id="9" name="Content Placeholder 4"/>
          <p:cNvGraphicFramePr>
            <a:graphicFrameLocks/>
          </p:cNvGraphicFramePr>
          <p:nvPr>
            <p:extLst>
              <p:ext uri="{D42A27DB-BD31-4B8C-83A1-F6EECF244321}">
                <p14:modId xmlns:p14="http://schemas.microsoft.com/office/powerpoint/2010/main" val="1859070173"/>
              </p:ext>
            </p:extLst>
          </p:nvPr>
        </p:nvGraphicFramePr>
        <p:xfrm>
          <a:off x="1005840" y="1703069"/>
          <a:ext cx="12618720" cy="594680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1857407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0"/>
          <p:cNvSpPr/>
          <p:nvPr/>
        </p:nvSpPr>
        <p:spPr>
          <a:xfrm>
            <a:off x="882289" y="422108"/>
            <a:ext cx="12386565" cy="1269532"/>
          </a:xfrm>
          <a:prstGeom prst="rect">
            <a:avLst/>
          </a:prstGeom>
          <a:noFill/>
          <a:ln/>
        </p:spPr>
        <p:txBody>
          <a:bodyPr wrap="none" lIns="0" tIns="0" rIns="0" bIns="0" rtlCol="0" anchor="t"/>
          <a:lstStyle/>
          <a:p>
            <a:pPr rtl="1"/>
            <a:r>
              <a:rPr lang="ru-RU" sz="3500" dirty="0">
                <a:solidFill>
                  <a:srgbClr val="233E32"/>
                </a:solidFill>
                <a:latin typeface="Lora" panose="020B0604020202020204" charset="-52"/>
                <a:ea typeface="Alice" pitchFamily="34" charset="-122"/>
                <a:cs typeface="Alice" pitchFamily="34" charset="-120"/>
              </a:rPr>
              <a:t>Доходност на </a:t>
            </a:r>
            <a:r>
              <a:rPr lang="ru-RU" sz="3500" dirty="0" err="1">
                <a:solidFill>
                  <a:srgbClr val="233E32"/>
                </a:solidFill>
                <a:latin typeface="Lora" panose="020B0604020202020204" charset="-52"/>
                <a:ea typeface="Alice" pitchFamily="34" charset="-122"/>
                <a:cs typeface="Alice" pitchFamily="34" charset="-120"/>
              </a:rPr>
              <a:t>фондовете</a:t>
            </a:r>
            <a:r>
              <a:rPr lang="ru-RU" sz="3500" dirty="0">
                <a:solidFill>
                  <a:srgbClr val="233E32"/>
                </a:solidFill>
                <a:latin typeface="Lora" panose="020B0604020202020204" charset="-52"/>
                <a:ea typeface="Alice" pitchFamily="34" charset="-122"/>
                <a:cs typeface="Alice" pitchFamily="34" charset="-120"/>
              </a:rPr>
              <a:t> за </a:t>
            </a:r>
            <a:r>
              <a:rPr lang="ru-RU" sz="3500" dirty="0" err="1">
                <a:solidFill>
                  <a:srgbClr val="233E32"/>
                </a:solidFill>
                <a:latin typeface="Lora" panose="020B0604020202020204" charset="-52"/>
                <a:ea typeface="Alice" pitchFamily="34" charset="-122"/>
                <a:cs typeface="Alice" pitchFamily="34" charset="-120"/>
              </a:rPr>
              <a:t>допълнително</a:t>
            </a:r>
            <a:r>
              <a:rPr lang="ru-RU" sz="3500" dirty="0">
                <a:solidFill>
                  <a:srgbClr val="233E32"/>
                </a:solidFill>
                <a:latin typeface="Lora" panose="020B0604020202020204" charset="-52"/>
                <a:ea typeface="Alice" pitchFamily="34" charset="-122"/>
                <a:cs typeface="Alice" pitchFamily="34" charset="-120"/>
              </a:rPr>
              <a:t> </a:t>
            </a:r>
            <a:r>
              <a:rPr lang="bg-BG" sz="3500" dirty="0" smtClean="0">
                <a:solidFill>
                  <a:srgbClr val="233E32"/>
                </a:solidFill>
                <a:latin typeface="Lora" panose="020B0604020202020204" charset="-52"/>
                <a:ea typeface="Alice" pitchFamily="34" charset="-122"/>
                <a:cs typeface="Alice" pitchFamily="34" charset="-120"/>
              </a:rPr>
              <a:t>доброволно</a:t>
            </a:r>
            <a:r>
              <a:rPr lang="ru-RU" sz="3500" dirty="0" smtClean="0">
                <a:solidFill>
                  <a:srgbClr val="233E32"/>
                </a:solidFill>
                <a:latin typeface="Lora" panose="020B0604020202020204" charset="-52"/>
                <a:ea typeface="Alice" pitchFamily="34" charset="-122"/>
                <a:cs typeface="Alice" pitchFamily="34" charset="-120"/>
              </a:rPr>
              <a:t> </a:t>
            </a:r>
            <a:endParaRPr lang="en-US" sz="3500" dirty="0" smtClean="0">
              <a:solidFill>
                <a:srgbClr val="233E32"/>
              </a:solidFill>
              <a:latin typeface="Lora" panose="020B0604020202020204" charset="-52"/>
              <a:ea typeface="Alice" pitchFamily="34" charset="-122"/>
              <a:cs typeface="Alice" pitchFamily="34" charset="-120"/>
            </a:endParaRPr>
          </a:p>
          <a:p>
            <a:pPr rtl="1"/>
            <a:r>
              <a:rPr lang="ru-RU" sz="3500" dirty="0" smtClean="0">
                <a:solidFill>
                  <a:srgbClr val="233E32"/>
                </a:solidFill>
                <a:latin typeface="Lora" panose="020B0604020202020204" charset="-52"/>
                <a:ea typeface="Alice" pitchFamily="34" charset="-122"/>
                <a:cs typeface="Alice" pitchFamily="34" charset="-120"/>
              </a:rPr>
              <a:t>пенсионно </a:t>
            </a:r>
            <a:r>
              <a:rPr lang="ru-RU" sz="3500" dirty="0">
                <a:solidFill>
                  <a:srgbClr val="233E32"/>
                </a:solidFill>
                <a:latin typeface="Lora" panose="020B0604020202020204" charset="-52"/>
                <a:ea typeface="Alice" pitchFamily="34" charset="-122"/>
                <a:cs typeface="Alice" pitchFamily="34" charset="-120"/>
              </a:rPr>
              <a:t>осигуряване</a:t>
            </a:r>
            <a:endParaRPr lang="en-US" sz="3500" dirty="0">
              <a:solidFill>
                <a:srgbClr val="233E32"/>
              </a:solidFill>
              <a:latin typeface="Lora" panose="020B0604020202020204" charset="-52"/>
              <a:ea typeface="Alice" pitchFamily="34" charset="-122"/>
              <a:cs typeface="Alice" pitchFamily="34" charset="-120"/>
            </a:endParaRPr>
          </a:p>
        </p:txBody>
      </p:sp>
      <p:graphicFrame>
        <p:nvGraphicFramePr>
          <p:cNvPr id="5" name="Content Placeholder 3"/>
          <p:cNvGraphicFramePr>
            <a:graphicFrameLocks/>
          </p:cNvGraphicFramePr>
          <p:nvPr>
            <p:extLst>
              <p:ext uri="{D42A27DB-BD31-4B8C-83A1-F6EECF244321}">
                <p14:modId xmlns:p14="http://schemas.microsoft.com/office/powerpoint/2010/main" val="694336896"/>
              </p:ext>
            </p:extLst>
          </p:nvPr>
        </p:nvGraphicFramePr>
        <p:xfrm>
          <a:off x="1005840" y="1703069"/>
          <a:ext cx="12618720" cy="594680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186227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
          <p:cNvSpPr/>
          <p:nvPr/>
        </p:nvSpPr>
        <p:spPr>
          <a:xfrm>
            <a:off x="7486294" y="1371600"/>
            <a:ext cx="6267806" cy="5661378"/>
          </a:xfrm>
          <a:prstGeom prst="roundRect">
            <a:avLst>
              <a:gd name="adj" fmla="val 2038"/>
            </a:avLst>
          </a:prstGeom>
          <a:solidFill>
            <a:srgbClr val="3D6B56">
              <a:alpha val="9804"/>
            </a:srgbClr>
          </a:solidFill>
          <a:ln/>
        </p:spPr>
      </p:sp>
      <p:sp>
        <p:nvSpPr>
          <p:cNvPr id="7" name="Shape 4"/>
          <p:cNvSpPr/>
          <p:nvPr/>
        </p:nvSpPr>
        <p:spPr>
          <a:xfrm>
            <a:off x="882290" y="1371600"/>
            <a:ext cx="6217010" cy="5661378"/>
          </a:xfrm>
          <a:prstGeom prst="roundRect">
            <a:avLst>
              <a:gd name="adj" fmla="val 2038"/>
            </a:avLst>
          </a:prstGeom>
          <a:solidFill>
            <a:srgbClr val="F0EDE6">
              <a:alpha val="50196"/>
            </a:srgbClr>
          </a:solidFill>
          <a:ln/>
        </p:spPr>
      </p:sp>
      <p:sp>
        <p:nvSpPr>
          <p:cNvPr id="8" name="Text 0"/>
          <p:cNvSpPr/>
          <p:nvPr/>
        </p:nvSpPr>
        <p:spPr>
          <a:xfrm>
            <a:off x="882289" y="422108"/>
            <a:ext cx="12871811" cy="1269532"/>
          </a:xfrm>
          <a:prstGeom prst="rect">
            <a:avLst/>
          </a:prstGeom>
          <a:noFill/>
          <a:ln/>
        </p:spPr>
        <p:txBody>
          <a:bodyPr wrap="none" lIns="0" tIns="0" rIns="0" bIns="0" rtlCol="0" anchor="t"/>
          <a:lstStyle/>
          <a:p>
            <a:pPr rtl="1"/>
            <a:r>
              <a:rPr lang="ru-RU" sz="3500" dirty="0" err="1">
                <a:solidFill>
                  <a:srgbClr val="233E32"/>
                </a:solidFill>
                <a:latin typeface="Lora" panose="020B0604020202020204" charset="-52"/>
                <a:ea typeface="Alice" pitchFamily="34" charset="-122"/>
                <a:cs typeface="Alice" pitchFamily="34" charset="-120"/>
              </a:rPr>
              <a:t>Инвестиционен</a:t>
            </a:r>
            <a:r>
              <a:rPr lang="ru-RU" sz="3500" dirty="0">
                <a:solidFill>
                  <a:srgbClr val="233E32"/>
                </a:solidFill>
                <a:latin typeface="Lora" panose="020B0604020202020204" charset="-52"/>
                <a:ea typeface="Alice" pitchFamily="34" charset="-122"/>
                <a:cs typeface="Alice" pitchFamily="34" charset="-120"/>
              </a:rPr>
              <a:t> профил на </a:t>
            </a:r>
            <a:r>
              <a:rPr lang="ru-RU" sz="3500" dirty="0" smtClean="0">
                <a:solidFill>
                  <a:srgbClr val="233E32"/>
                </a:solidFill>
                <a:latin typeface="Lora" panose="020B0604020202020204" charset="-52"/>
                <a:ea typeface="Alice" pitchFamily="34" charset="-122"/>
                <a:cs typeface="Alice" pitchFamily="34" charset="-120"/>
              </a:rPr>
              <a:t>подфондовете в ДЗПО и ДДПО</a:t>
            </a:r>
            <a:endParaRPr lang="ru-RU" sz="3500" dirty="0">
              <a:solidFill>
                <a:srgbClr val="233E32"/>
              </a:solidFill>
              <a:latin typeface="Lora" panose="020B0604020202020204" charset="-52"/>
              <a:ea typeface="Alice" pitchFamily="34" charset="-122"/>
              <a:cs typeface="Alice" pitchFamily="34" charset="-120"/>
            </a:endParaRPr>
          </a:p>
        </p:txBody>
      </p:sp>
      <p:sp>
        <p:nvSpPr>
          <p:cNvPr id="6" name="TextBox 5"/>
          <p:cNvSpPr txBox="1"/>
          <p:nvPr/>
        </p:nvSpPr>
        <p:spPr>
          <a:xfrm>
            <a:off x="7486294" y="2449406"/>
            <a:ext cx="6085327" cy="3939540"/>
          </a:xfrm>
          <a:prstGeom prst="rect">
            <a:avLst/>
          </a:prstGeom>
          <a:noFill/>
        </p:spPr>
        <p:txBody>
          <a:bodyPr wrap="square" rtlCol="0">
            <a:spAutoFit/>
          </a:bodyPr>
          <a:lstStyle/>
          <a:p>
            <a:pPr marL="177800" lvl="0" indent="358775" algn="just">
              <a:spcBef>
                <a:spcPts val="600"/>
              </a:spcBef>
              <a:buFont typeface="Wingdings" panose="05000000000000000000" pitchFamily="2" charset="2"/>
              <a:buChar char="§"/>
            </a:pPr>
            <a:r>
              <a:rPr lang="bg-BG" sz="2000" dirty="0" smtClean="0">
                <a:ea typeface="Alice" panose="020B0604020202020204" charset="0"/>
                <a:cs typeface="Times New Roman" panose="02020603050405020304" pitchFamily="18" charset="0"/>
              </a:rPr>
              <a:t>Създаване на конкурентна среда: </a:t>
            </a:r>
          </a:p>
          <a:p>
            <a:pPr marL="892175" lvl="1" indent="-257175" algn="just">
              <a:spcBef>
                <a:spcPts val="600"/>
              </a:spcBef>
              <a:buSzPct val="111000"/>
              <a:buFont typeface="Arial" panose="020B0604020202020204" pitchFamily="34" charset="0"/>
              <a:buChar char="•"/>
            </a:pPr>
            <a:r>
              <a:rPr lang="bg-BG" sz="2000" dirty="0" smtClean="0">
                <a:ea typeface="Alice" panose="020B0604020202020204" charset="0"/>
                <a:cs typeface="Times New Roman" panose="02020603050405020304" pitchFamily="18" charset="0"/>
              </a:rPr>
              <a:t>видът и броят подфондове се определя от пенсионноосигурителното дружество</a:t>
            </a:r>
          </a:p>
          <a:p>
            <a:pPr marL="892175" lvl="1" indent="-257175" algn="just">
              <a:spcBef>
                <a:spcPts val="600"/>
              </a:spcBef>
              <a:buSzPct val="111000"/>
              <a:buFont typeface="Arial" panose="020B0604020202020204" pitchFamily="34" charset="0"/>
              <a:buChar char="•"/>
            </a:pPr>
            <a:r>
              <a:rPr lang="bg-BG" sz="2000" dirty="0" smtClean="0">
                <a:ea typeface="Alice" panose="020B0604020202020204" charset="0"/>
                <a:cs typeface="Times New Roman" panose="02020603050405020304" pitchFamily="18" charset="0"/>
              </a:rPr>
              <a:t>инвестиционният профил на </a:t>
            </a:r>
            <a:r>
              <a:rPr lang="bg-BG" sz="2000" dirty="0" err="1" smtClean="0">
                <a:ea typeface="Alice" panose="020B0604020202020204" charset="0"/>
                <a:cs typeface="Times New Roman" panose="02020603050405020304" pitchFamily="18" charset="0"/>
              </a:rPr>
              <a:t>подфондовете</a:t>
            </a:r>
            <a:r>
              <a:rPr lang="bg-BG" sz="2000" dirty="0" smtClean="0">
                <a:ea typeface="Alice" panose="020B0604020202020204" charset="0"/>
                <a:cs typeface="Times New Roman" panose="02020603050405020304" pitchFamily="18" charset="0"/>
              </a:rPr>
              <a:t> се определя в инвестиционната политика</a:t>
            </a:r>
          </a:p>
          <a:p>
            <a:pPr marL="177800" lvl="0" indent="358775" algn="just">
              <a:spcBef>
                <a:spcPts val="1200"/>
              </a:spcBef>
              <a:buFont typeface="Wingdings" panose="05000000000000000000" pitchFamily="2" charset="2"/>
              <a:buChar char="§"/>
            </a:pPr>
            <a:r>
              <a:rPr lang="bg-BG" sz="2000" dirty="0" smtClean="0">
                <a:ea typeface="Alice" panose="020B0604020202020204" charset="0"/>
                <a:cs typeface="Times New Roman" panose="02020603050405020304" pitchFamily="18" charset="0"/>
              </a:rPr>
              <a:t>Създаването на Балансиран подфонд е задължително – до 55% във финансови инструменти с променлив доход </a:t>
            </a:r>
          </a:p>
          <a:p>
            <a:pPr marL="177800" lvl="0" indent="358775" algn="just">
              <a:spcBef>
                <a:spcPts val="1200"/>
              </a:spcBef>
              <a:buFont typeface="Wingdings" panose="05000000000000000000" pitchFamily="2" charset="2"/>
              <a:buChar char="§"/>
            </a:pPr>
            <a:r>
              <a:rPr lang="bg-BG" sz="2000" dirty="0" smtClean="0">
                <a:ea typeface="Alice" panose="020B0604020202020204" charset="0"/>
                <a:cs typeface="Times New Roman" panose="02020603050405020304" pitchFamily="18" charset="0"/>
              </a:rPr>
              <a:t>Очакван резултат: предпоставка за развитието на доброволното осигуряване като алтернатива за спестяване</a:t>
            </a:r>
          </a:p>
        </p:txBody>
      </p:sp>
      <p:sp>
        <p:nvSpPr>
          <p:cNvPr id="10" name="Shape 4"/>
          <p:cNvSpPr/>
          <p:nvPr/>
        </p:nvSpPr>
        <p:spPr>
          <a:xfrm>
            <a:off x="882290" y="1371600"/>
            <a:ext cx="6217010" cy="912243"/>
          </a:xfrm>
          <a:prstGeom prst="roundRect">
            <a:avLst>
              <a:gd name="adj" fmla="val 5220"/>
            </a:avLst>
          </a:prstGeom>
          <a:solidFill>
            <a:srgbClr val="DED7C8"/>
          </a:solidFill>
          <a:ln/>
        </p:spPr>
        <p:txBody>
          <a:bodyPr/>
          <a:lstStyle/>
          <a:p>
            <a:pPr algn="ctr"/>
            <a:r>
              <a:rPr lang="bg-BG" sz="2400" b="1" dirty="0" smtClean="0">
                <a:latin typeface="+mj-lt"/>
              </a:rPr>
              <a:t>Допълнително задължително пенсионно осигуряване (ДЗПО)</a:t>
            </a:r>
            <a:endParaRPr lang="bg-BG" sz="2400" b="1" dirty="0">
              <a:latin typeface="+mj-lt"/>
            </a:endParaRPr>
          </a:p>
        </p:txBody>
      </p:sp>
      <p:sp>
        <p:nvSpPr>
          <p:cNvPr id="11" name="Shape 1"/>
          <p:cNvSpPr/>
          <p:nvPr/>
        </p:nvSpPr>
        <p:spPr>
          <a:xfrm>
            <a:off x="7486294" y="1371600"/>
            <a:ext cx="6267806" cy="912243"/>
          </a:xfrm>
          <a:prstGeom prst="roundRect">
            <a:avLst>
              <a:gd name="adj" fmla="val 4126"/>
            </a:avLst>
          </a:prstGeom>
          <a:solidFill>
            <a:srgbClr val="3D6B56">
              <a:alpha val="60000"/>
            </a:srgbClr>
          </a:solidFill>
          <a:ln/>
        </p:spPr>
        <p:txBody>
          <a:bodyPr/>
          <a:lstStyle/>
          <a:p>
            <a:pPr algn="ctr"/>
            <a:r>
              <a:rPr lang="ru-RU" sz="2400" b="1" dirty="0" err="1">
                <a:latin typeface="+mj-lt"/>
              </a:rPr>
              <a:t>Допълнително</a:t>
            </a:r>
            <a:r>
              <a:rPr lang="ru-RU" sz="2400" b="1" dirty="0">
                <a:latin typeface="+mj-lt"/>
              </a:rPr>
              <a:t> </a:t>
            </a:r>
            <a:r>
              <a:rPr lang="ru-RU" sz="2400" b="1" dirty="0" err="1">
                <a:latin typeface="+mj-lt"/>
              </a:rPr>
              <a:t>доброволно</a:t>
            </a:r>
            <a:r>
              <a:rPr lang="ru-RU" sz="2400" b="1" dirty="0">
                <a:latin typeface="+mj-lt"/>
              </a:rPr>
              <a:t> пенсионно осигуряване (ДДПО)</a:t>
            </a:r>
          </a:p>
          <a:p>
            <a:endParaRPr lang="bg-BG" dirty="0">
              <a:latin typeface="+mj-lt"/>
            </a:endParaRPr>
          </a:p>
        </p:txBody>
      </p:sp>
      <p:sp>
        <p:nvSpPr>
          <p:cNvPr id="2" name="Rectangle 1"/>
          <p:cNvSpPr/>
          <p:nvPr/>
        </p:nvSpPr>
        <p:spPr>
          <a:xfrm>
            <a:off x="882289" y="2449406"/>
            <a:ext cx="5990149" cy="4170372"/>
          </a:xfrm>
          <a:prstGeom prst="rect">
            <a:avLst/>
          </a:prstGeom>
        </p:spPr>
        <p:txBody>
          <a:bodyPr wrap="square">
            <a:spAutoFit/>
          </a:bodyPr>
          <a:lstStyle/>
          <a:p>
            <a:pPr marL="174625" lvl="0" indent="358775" algn="just">
              <a:buFont typeface="Wingdings" panose="05000000000000000000" pitchFamily="2" charset="2"/>
              <a:buChar char="§"/>
            </a:pPr>
            <a:r>
              <a:rPr lang="bg-BG" sz="2000" dirty="0">
                <a:ea typeface="Alice" panose="020B0604020202020204" charset="0"/>
                <a:cs typeface="Times New Roman" panose="02020603050405020304" pitchFamily="18" charset="0"/>
              </a:rPr>
              <a:t> База: максимално допустим размер на инвестициите във финансови инструменти с променлив </a:t>
            </a:r>
            <a:r>
              <a:rPr lang="bg-BG" sz="2000" dirty="0" smtClean="0">
                <a:ea typeface="Alice" panose="020B0604020202020204" charset="0"/>
                <a:cs typeface="Times New Roman" panose="02020603050405020304" pitchFamily="18" charset="0"/>
              </a:rPr>
              <a:t>доход (като </a:t>
            </a:r>
            <a:r>
              <a:rPr lang="bg-BG" sz="2000" dirty="0">
                <a:ea typeface="Alice" panose="020B0604020202020204" charset="0"/>
                <a:cs typeface="Times New Roman" panose="02020603050405020304" pitchFamily="18" charset="0"/>
              </a:rPr>
              <a:t>% от активите):</a:t>
            </a:r>
            <a:endParaRPr lang="en-US" sz="2000" dirty="0">
              <a:ea typeface="Alice" panose="020B0604020202020204" charset="0"/>
              <a:cs typeface="Times New Roman" panose="02020603050405020304" pitchFamily="18" charset="0"/>
            </a:endParaRPr>
          </a:p>
          <a:p>
            <a:pPr marL="987425" lvl="1" indent="-276225" algn="just">
              <a:lnSpc>
                <a:spcPct val="150000"/>
              </a:lnSpc>
              <a:buSzPct val="111000"/>
              <a:buFont typeface="Arial" panose="020B0604020202020204" pitchFamily="34" charset="0"/>
              <a:buChar char="•"/>
            </a:pPr>
            <a:r>
              <a:rPr lang="bg-BG" sz="2000" dirty="0">
                <a:ea typeface="Alice" panose="020B0604020202020204" charset="0"/>
                <a:cs typeface="Times New Roman" panose="02020603050405020304" pitchFamily="18" charset="0"/>
              </a:rPr>
              <a:t>Динамичен подфонд – до 90 % </a:t>
            </a:r>
            <a:endParaRPr lang="en-US" sz="2000" dirty="0">
              <a:ea typeface="Alice" panose="020B0604020202020204" charset="0"/>
              <a:cs typeface="Times New Roman" panose="02020603050405020304" pitchFamily="18" charset="0"/>
            </a:endParaRPr>
          </a:p>
          <a:p>
            <a:pPr marL="987425" lvl="1" indent="-276225" algn="just">
              <a:lnSpc>
                <a:spcPct val="150000"/>
              </a:lnSpc>
              <a:buSzPct val="111000"/>
              <a:buFont typeface="Arial" panose="020B0604020202020204" pitchFamily="34" charset="0"/>
              <a:buChar char="•"/>
            </a:pPr>
            <a:r>
              <a:rPr lang="bg-BG" sz="2000" dirty="0">
                <a:ea typeface="Alice" panose="020B0604020202020204" charset="0"/>
                <a:cs typeface="Times New Roman" panose="02020603050405020304" pitchFamily="18" charset="0"/>
              </a:rPr>
              <a:t>Балансиран подфонд – до 55 %</a:t>
            </a:r>
            <a:endParaRPr lang="en-US" sz="2000" dirty="0">
              <a:ea typeface="Alice" panose="020B0604020202020204" charset="0"/>
              <a:cs typeface="Times New Roman" panose="02020603050405020304" pitchFamily="18" charset="0"/>
            </a:endParaRPr>
          </a:p>
          <a:p>
            <a:pPr marL="987425" lvl="1" indent="-276225" algn="just">
              <a:lnSpc>
                <a:spcPct val="150000"/>
              </a:lnSpc>
              <a:buSzPct val="111000"/>
              <a:buFont typeface="Arial" panose="020B0604020202020204" pitchFamily="34" charset="0"/>
              <a:buChar char="•"/>
            </a:pPr>
            <a:r>
              <a:rPr lang="bg-BG" sz="2000" dirty="0">
                <a:ea typeface="Alice" panose="020B0604020202020204" charset="0"/>
                <a:cs typeface="Times New Roman" panose="02020603050405020304" pitchFamily="18" charset="0"/>
              </a:rPr>
              <a:t>Консервативен подфонд – до 25 </a:t>
            </a:r>
            <a:r>
              <a:rPr lang="bg-BG" sz="2000" dirty="0" smtClean="0">
                <a:ea typeface="Alice" panose="020B0604020202020204" charset="0"/>
                <a:cs typeface="Times New Roman" panose="02020603050405020304" pitchFamily="18" charset="0"/>
              </a:rPr>
              <a:t>%</a:t>
            </a:r>
            <a:endParaRPr lang="bg-BG" sz="2000" dirty="0">
              <a:ea typeface="Alice" panose="020B0604020202020204" charset="0"/>
              <a:cs typeface="Times New Roman" panose="02020603050405020304" pitchFamily="18" charset="0"/>
            </a:endParaRPr>
          </a:p>
          <a:p>
            <a:pPr marL="174625" lvl="1" indent="358775" algn="just">
              <a:spcBef>
                <a:spcPts val="600"/>
              </a:spcBef>
              <a:buFont typeface="Wingdings" panose="05000000000000000000" pitchFamily="2" charset="2"/>
              <a:buChar char="§"/>
            </a:pPr>
            <a:r>
              <a:rPr lang="bg-BG" sz="2000" dirty="0">
                <a:ea typeface="Alice" panose="020B0604020202020204" charset="0"/>
                <a:cs typeface="Times New Roman" panose="02020603050405020304" pitchFamily="18" charset="0"/>
              </a:rPr>
              <a:t>Очакван резултат: по-висок риск и потенциално по-висока доходност</a:t>
            </a:r>
          </a:p>
          <a:p>
            <a:pPr marL="174625" lvl="1" indent="358775" algn="just">
              <a:spcBef>
                <a:spcPts val="1200"/>
              </a:spcBef>
              <a:buFont typeface="Wingdings" panose="05000000000000000000" pitchFamily="2" charset="2"/>
              <a:buChar char="§"/>
            </a:pPr>
            <a:r>
              <a:rPr lang="bg-BG" sz="2000" dirty="0">
                <a:ea typeface="Alice" panose="020B0604020202020204" charset="0"/>
                <a:cs typeface="Times New Roman" panose="02020603050405020304" pitchFamily="18" charset="0"/>
              </a:rPr>
              <a:t>Международен опит: широко възприет подход сред държавите, въвели инвестиционен избор в капиталовото пенсионно осигуряване</a:t>
            </a:r>
          </a:p>
        </p:txBody>
      </p:sp>
      <p:pic>
        <p:nvPicPr>
          <p:cNvPr id="12" name="Picture 11"/>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2479019" y="7653273"/>
            <a:ext cx="1865538" cy="359004"/>
          </a:xfrm>
          <a:prstGeom prst="rect">
            <a:avLst/>
          </a:prstGeom>
        </p:spPr>
      </p:pic>
    </p:spTree>
    <p:extLst>
      <p:ext uri="{BB962C8B-B14F-4D97-AF65-F5344CB8AC3E}">
        <p14:creationId xmlns:p14="http://schemas.microsoft.com/office/powerpoint/2010/main" val="284175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6998</TotalTime>
  <Words>809</Words>
  <Application>Microsoft Office PowerPoint</Application>
  <PresentationFormat>Custom</PresentationFormat>
  <Paragraphs>112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 Light</vt:lpstr>
      <vt:lpstr>Lora</vt:lpstr>
      <vt:lpstr>Times New Roman</vt:lpstr>
      <vt:lpstr>Arial</vt:lpstr>
      <vt:lpstr>Wingdings</vt:lpstr>
      <vt:lpstr>Calibri</vt:lpstr>
      <vt:lpstr>Alice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МИ</cp:lastModifiedBy>
  <cp:revision>113</cp:revision>
  <dcterms:created xsi:type="dcterms:W3CDTF">2025-04-29T07:12:58Z</dcterms:created>
  <dcterms:modified xsi:type="dcterms:W3CDTF">2025-06-25T19:12:48Z</dcterms:modified>
</cp:coreProperties>
</file>