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74" r:id="rId5"/>
    <p:sldId id="276" r:id="rId6"/>
    <p:sldId id="271" r:id="rId7"/>
  </p:sldIdLst>
  <p:sldSz cx="18288000" cy="10287000"/>
  <p:notesSz cx="6797675" cy="9872663"/>
  <p:embeddedFontLst>
    <p:embeddedFont>
      <p:font typeface="Helios Bold" panose="020B0604020202020204" charset="0"/>
      <p:regular r:id="rId9"/>
    </p:embeddedFont>
    <p:embeddedFont>
      <p:font typeface="Helios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elios Italics" panose="020B0604020202020204" charset="0"/>
      <p:regular r:id="rId15"/>
    </p:embeddedFont>
    <p:embeddedFont>
      <p:font typeface="Helios Bold Italics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ena Baleva" initials="MB" lastIdx="2" clrIdx="0">
    <p:extLst>
      <p:ext uri="{19B8F6BF-5375-455C-9EA6-DF929625EA0E}">
        <p15:presenceInfo xmlns:p15="http://schemas.microsoft.com/office/powerpoint/2012/main" userId="Milena Baleva" providerId="None"/>
      </p:ext>
    </p:extLst>
  </p:cmAuthor>
  <p:cmAuthor id="2" name="Maria Emanuilova" initials="ME" lastIdx="2" clrIdx="1">
    <p:extLst>
      <p:ext uri="{19B8F6BF-5375-455C-9EA6-DF929625EA0E}">
        <p15:presenceInfo xmlns:p15="http://schemas.microsoft.com/office/powerpoint/2012/main" userId="S-1-5-21-119650786-2068751294-1786095887-16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81" autoAdjust="0"/>
    <p:restoredTop sz="94884" autoAdjust="0"/>
  </p:normalViewPr>
  <p:slideViewPr>
    <p:cSldViewPr>
      <p:cViewPr varScale="1">
        <p:scale>
          <a:sx n="77" d="100"/>
          <a:sy n="77" d="100"/>
        </p:scale>
        <p:origin x="672" y="120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2CC4B-708C-4F34-87E6-5487020C71F6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A1B35-F8C7-41DD-9318-21ACCC210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07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A1B35-F8C7-41DD-9318-21ACCC2106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21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A1B35-F8C7-41DD-9318-21ACCC2106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4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A1B35-F8C7-41DD-9318-21ACCC2106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26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A1B35-F8C7-41DD-9318-21ACCC2106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00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4983" y="-571500"/>
            <a:ext cx="18330337" cy="11037497"/>
            <a:chOff x="-11468" y="-38100"/>
            <a:chExt cx="4827743" cy="2835796"/>
          </a:xfrm>
        </p:grpSpPr>
        <p:sp>
          <p:nvSpPr>
            <p:cNvPr id="4" name="Freeform 4"/>
            <p:cNvSpPr/>
            <p:nvPr/>
          </p:nvSpPr>
          <p:spPr>
            <a:xfrm>
              <a:off x="-11468" y="0"/>
              <a:ext cx="4827743" cy="2797696"/>
            </a:xfrm>
            <a:custGeom>
              <a:avLst/>
              <a:gdLst/>
              <a:ahLst/>
              <a:cxnLst/>
              <a:rect l="l" t="t" r="r" b="b"/>
              <a:pathLst>
                <a:path w="4816275" h="2797696">
                  <a:moveTo>
                    <a:pt x="0" y="0"/>
                  </a:moveTo>
                  <a:lnTo>
                    <a:pt x="4816275" y="0"/>
                  </a:lnTo>
                  <a:lnTo>
                    <a:pt x="4816275" y="2797696"/>
                  </a:lnTo>
                  <a:lnTo>
                    <a:pt x="0" y="2797696"/>
                  </a:ln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275" cy="28357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34983" y="483754"/>
            <a:ext cx="18211800" cy="6347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31"/>
              </a:lnSpc>
            </a:pPr>
            <a:endParaRPr lang="bg-BG" sz="4460" spc="107" dirty="0" smtClean="0">
              <a:solidFill>
                <a:srgbClr val="365679"/>
              </a:solidFill>
              <a:latin typeface="Helios" panose="020B0604020202020204" charset="0"/>
              <a:ea typeface="Helios"/>
              <a:cs typeface="Helios"/>
              <a:sym typeface="Helios"/>
            </a:endParaRPr>
          </a:p>
          <a:p>
            <a:pPr algn="ctr">
              <a:lnSpc>
                <a:spcPts val="5531"/>
              </a:lnSpc>
            </a:pPr>
            <a:r>
              <a:rPr lang="en-US" sz="446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  <a:sym typeface="Helios"/>
              </a:rPr>
              <a:t>ДИРЕКТИВА </a:t>
            </a:r>
            <a:r>
              <a:rPr lang="ru-RU" sz="446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(ЕС) 2025/1 </a:t>
            </a:r>
            <a:endParaRPr lang="ru-RU" sz="4460" spc="107" dirty="0" smtClean="0">
              <a:solidFill>
                <a:srgbClr val="365679"/>
              </a:solidFill>
              <a:latin typeface="Helios" panose="020B0604020202020204" charset="0"/>
              <a:ea typeface="Helios"/>
              <a:cs typeface="Helios"/>
            </a:endParaRPr>
          </a:p>
          <a:p>
            <a:pPr algn="ctr">
              <a:lnSpc>
                <a:spcPts val="5531"/>
              </a:lnSpc>
            </a:pPr>
            <a:r>
              <a:rPr lang="ru-RU" sz="446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НА </a:t>
            </a:r>
            <a:r>
              <a:rPr lang="ru-RU" sz="446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ЕВРОПЕЙСКИЯ ПАРЛАМЕНТ И НА СЪВЕТА </a:t>
            </a:r>
          </a:p>
          <a:p>
            <a:pPr algn="ctr">
              <a:lnSpc>
                <a:spcPts val="5531"/>
              </a:lnSpc>
            </a:pP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от 27 </a:t>
            </a:r>
            <a:r>
              <a:rPr lang="bg-BG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ноември</a:t>
            </a: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 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2024 г.</a:t>
            </a:r>
            <a:r>
              <a:rPr lang="ru-RU" sz="446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  </a:t>
            </a:r>
            <a:endParaRPr lang="ru-RU" sz="4460" spc="107" dirty="0" smtClean="0">
              <a:solidFill>
                <a:srgbClr val="365679"/>
              </a:solidFill>
              <a:latin typeface="Helios" panose="020B0604020202020204" charset="0"/>
              <a:ea typeface="Helios"/>
              <a:cs typeface="Helios"/>
            </a:endParaRPr>
          </a:p>
          <a:p>
            <a:pPr algn="ctr">
              <a:lnSpc>
                <a:spcPts val="5531"/>
              </a:lnSpc>
            </a:pP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за </a:t>
            </a:r>
            <a:r>
              <a:rPr lang="bg-BG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създаване</a:t>
            </a: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 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на рамка за </a:t>
            </a:r>
            <a:r>
              <a:rPr lang="bg-BG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възстановяване и преструктуриране на застрахователни и презастрахователни </a:t>
            </a: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предприятия 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и за изменение на </a:t>
            </a:r>
            <a:r>
              <a:rPr lang="bg-BG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директиви</a:t>
            </a: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 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2002/47/ЕО, 2004/25/ЕО, 2007/36/ЕО, 2014/59/ЕС и </a:t>
            </a:r>
            <a:endParaRPr lang="ru-RU" sz="3600" spc="107" dirty="0" smtClean="0">
              <a:solidFill>
                <a:srgbClr val="365679"/>
              </a:solidFill>
              <a:latin typeface="Helios" panose="020B0604020202020204" charset="0"/>
              <a:ea typeface="Helios"/>
              <a:cs typeface="Helios"/>
            </a:endParaRPr>
          </a:p>
          <a:p>
            <a:pPr algn="ctr">
              <a:lnSpc>
                <a:spcPts val="5531"/>
              </a:lnSpc>
            </a:pP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(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ЕС) 2017/1132 и на </a:t>
            </a:r>
            <a:r>
              <a:rPr lang="bg-BG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регламенти</a:t>
            </a: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 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(ЕС) </a:t>
            </a: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№1094/2010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, (ЕС) </a:t>
            </a: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№648/2012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, </a:t>
            </a:r>
            <a:endParaRPr lang="ru-RU" sz="3600" spc="107" dirty="0" smtClean="0">
              <a:solidFill>
                <a:srgbClr val="365679"/>
              </a:solidFill>
              <a:latin typeface="Helios" panose="020B0604020202020204" charset="0"/>
              <a:ea typeface="Helios"/>
              <a:cs typeface="Helios"/>
            </a:endParaRPr>
          </a:p>
          <a:p>
            <a:pPr algn="ctr">
              <a:lnSpc>
                <a:spcPts val="5531"/>
              </a:lnSpc>
            </a:pP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(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ЕС) </a:t>
            </a:r>
            <a:r>
              <a:rPr lang="ru-RU" sz="3600" spc="107" dirty="0" smtClean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№806/2014 </a:t>
            </a:r>
            <a:r>
              <a:rPr lang="ru-RU" sz="3600" spc="107" dirty="0">
                <a:solidFill>
                  <a:srgbClr val="365679"/>
                </a:solidFill>
                <a:latin typeface="Helios" panose="020B0604020202020204" charset="0"/>
                <a:ea typeface="Helios"/>
                <a:cs typeface="Helios"/>
              </a:rPr>
              <a:t>и (ЕС) 2017/1129</a:t>
            </a:r>
            <a:endParaRPr lang="en-US" sz="3600" spc="107" dirty="0">
              <a:solidFill>
                <a:srgbClr val="365679"/>
              </a:solidFill>
              <a:latin typeface="Helios" panose="020B0604020202020204" charset="0"/>
              <a:ea typeface="Helios"/>
              <a:cs typeface="Helios"/>
              <a:sym typeface="Helio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21770" y="8343900"/>
            <a:ext cx="5236029" cy="1943100"/>
          </a:xfrm>
          <a:custGeom>
            <a:avLst/>
            <a:gdLst/>
            <a:ahLst/>
            <a:cxnLst/>
            <a:rect l="l" t="t" r="r" b="b"/>
            <a:pathLst>
              <a:path w="9777371" h="3457944">
                <a:moveTo>
                  <a:pt x="0" y="0"/>
                </a:moveTo>
                <a:lnTo>
                  <a:pt x="9777371" y="0"/>
                </a:lnTo>
                <a:lnTo>
                  <a:pt x="9777371" y="3457944"/>
                </a:lnTo>
                <a:lnTo>
                  <a:pt x="0" y="34579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7" b="-9031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019800" y="8129763"/>
            <a:ext cx="12115800" cy="2103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85"/>
              </a:lnSpc>
            </a:pPr>
            <a:r>
              <a:rPr lang="bg-BG" sz="4400" b="1" i="1" spc="172" dirty="0" smtClean="0">
                <a:solidFill>
                  <a:srgbClr val="365679"/>
                </a:solidFill>
                <a:latin typeface="Helios Bold Italics"/>
                <a:ea typeface="Helios Bold Italics"/>
                <a:cs typeface="Helios Bold Italics"/>
                <a:sym typeface="Helios Bold Italics"/>
              </a:rPr>
              <a:t>ИЗИСКВАНИЯ ЗА ДОКЛАДВАНЕ НА ИНФОРМАЦИЯ ОТ ПРЕ/ЗАСТРАХОВАТЕЛНИТЕ ПРЕДПРИЯТИЯ</a:t>
            </a:r>
            <a:endParaRPr lang="ru-RU" sz="4400" b="1" i="1" spc="172" dirty="0">
              <a:solidFill>
                <a:srgbClr val="365679"/>
              </a:solidFill>
              <a:latin typeface="Helios Bold Italics"/>
              <a:ea typeface="Helios Bold Italics"/>
              <a:cs typeface="Helios Bold Italics"/>
              <a:sym typeface="Helios Bold Itali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483754"/>
            <a:ext cx="2813309" cy="5120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6396" y="543308"/>
            <a:ext cx="2816596" cy="512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5029200" y="-173594"/>
            <a:ext cx="11970380" cy="10460594"/>
            <a:chOff x="0" y="0"/>
            <a:chExt cx="524208" cy="5022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4208" cy="502215"/>
            </a:xfrm>
            <a:custGeom>
              <a:avLst/>
              <a:gdLst/>
              <a:ahLst/>
              <a:cxnLst/>
              <a:rect l="l" t="t" r="r" b="b"/>
              <a:pathLst>
                <a:path w="524208" h="502215">
                  <a:moveTo>
                    <a:pt x="203200" y="0"/>
                  </a:moveTo>
                  <a:lnTo>
                    <a:pt x="524208" y="0"/>
                  </a:lnTo>
                  <a:lnTo>
                    <a:pt x="321008" y="502215"/>
                  </a:lnTo>
                  <a:lnTo>
                    <a:pt x="0" y="50221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66675"/>
              <a:ext cx="321008" cy="568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75619" y="-173594"/>
            <a:ext cx="7614871" cy="10460594"/>
            <a:chOff x="0" y="0"/>
            <a:chExt cx="872356" cy="11784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72356" cy="1178474"/>
            </a:xfrm>
            <a:custGeom>
              <a:avLst/>
              <a:gdLst/>
              <a:ahLst/>
              <a:cxnLst/>
              <a:rect l="l" t="t" r="r" b="b"/>
              <a:pathLst>
                <a:path w="872356" h="1178474">
                  <a:moveTo>
                    <a:pt x="23384" y="0"/>
                  </a:moveTo>
                  <a:lnTo>
                    <a:pt x="848973" y="0"/>
                  </a:lnTo>
                  <a:cubicBezTo>
                    <a:pt x="855174" y="0"/>
                    <a:pt x="861122" y="2464"/>
                    <a:pt x="865508" y="6849"/>
                  </a:cubicBezTo>
                  <a:cubicBezTo>
                    <a:pt x="869893" y="11234"/>
                    <a:pt x="872356" y="17182"/>
                    <a:pt x="872356" y="23384"/>
                  </a:cubicBezTo>
                  <a:lnTo>
                    <a:pt x="872356" y="1155091"/>
                  </a:lnTo>
                  <a:cubicBezTo>
                    <a:pt x="872356" y="1161292"/>
                    <a:pt x="869893" y="1167240"/>
                    <a:pt x="865508" y="1171626"/>
                  </a:cubicBezTo>
                  <a:cubicBezTo>
                    <a:pt x="861122" y="1176011"/>
                    <a:pt x="855174" y="1178474"/>
                    <a:pt x="848973" y="1178474"/>
                  </a:cubicBezTo>
                  <a:lnTo>
                    <a:pt x="23384" y="1178474"/>
                  </a:lnTo>
                  <a:cubicBezTo>
                    <a:pt x="17182" y="1178474"/>
                    <a:pt x="11234" y="1176011"/>
                    <a:pt x="6849" y="1171626"/>
                  </a:cubicBezTo>
                  <a:cubicBezTo>
                    <a:pt x="2464" y="1167240"/>
                    <a:pt x="0" y="1161292"/>
                    <a:pt x="0" y="1155091"/>
                  </a:cubicBezTo>
                  <a:lnTo>
                    <a:pt x="0" y="23384"/>
                  </a:lnTo>
                  <a:cubicBezTo>
                    <a:pt x="0" y="17182"/>
                    <a:pt x="2464" y="11234"/>
                    <a:pt x="6849" y="6849"/>
                  </a:cubicBezTo>
                  <a:cubicBezTo>
                    <a:pt x="11234" y="2464"/>
                    <a:pt x="17182" y="0"/>
                    <a:pt x="23384" y="0"/>
                  </a:cubicBezTo>
                  <a:close/>
                </a:path>
              </a:pathLst>
            </a:custGeom>
            <a:blipFill>
              <a:blip r:embed="rId3"/>
              <a:stretch>
                <a:fillRect l="-51572" r="-51572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9906000" y="876300"/>
            <a:ext cx="6093887" cy="97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26"/>
              </a:lnSpc>
            </a:pPr>
            <a:r>
              <a:rPr lang="en-US" sz="4700" b="1" cap="small" spc="153" dirty="0" smtClean="0">
                <a:solidFill>
                  <a:srgbClr val="365679"/>
                </a:solidFill>
                <a:latin typeface="Helios Bold" panose="020B0604020202020204" charset="0"/>
                <a:ea typeface="Helios Italics"/>
                <a:cs typeface="Helios Italics"/>
                <a:sym typeface="Helios Italics"/>
              </a:rPr>
              <a:t>съдържание</a:t>
            </a:r>
            <a:endParaRPr lang="en-US" sz="4700" spc="153" dirty="0">
              <a:solidFill>
                <a:srgbClr val="365679"/>
              </a:solidFill>
              <a:latin typeface="Helios Bold" panose="020B0604020202020204" charset="0"/>
              <a:ea typeface="Helios Italics"/>
              <a:cs typeface="Helios Italics"/>
              <a:sym typeface="Helios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458200" y="2178184"/>
            <a:ext cx="9374161" cy="4975721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913487" lvl="1" indent="-571500">
              <a:lnSpc>
                <a:spcPts val="4435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sz="3600" b="1" cap="small" dirty="0">
                <a:solidFill>
                  <a:srgbClr val="000000"/>
                </a:solidFill>
                <a:latin typeface="Helios" panose="020B0604020202020204" charset="0"/>
                <a:ea typeface="Helios Bold"/>
                <a:cs typeface="Helios Bold"/>
                <a:sym typeface="Helios Bold"/>
              </a:rPr>
              <a:t>Въведение</a:t>
            </a:r>
          </a:p>
          <a:p>
            <a:pPr marL="913487" lvl="1" indent="-571500">
              <a:lnSpc>
                <a:spcPts val="4435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sz="3600" b="1" cap="small" dirty="0" smtClean="0">
                <a:solidFill>
                  <a:srgbClr val="000000"/>
                </a:solidFill>
                <a:latin typeface="Helios" panose="020B0604020202020204" charset="0"/>
                <a:ea typeface="Helios Bold"/>
                <a:cs typeface="Helios Bold"/>
                <a:sym typeface="Helios Bold"/>
              </a:rPr>
              <a:t>Правна рамка </a:t>
            </a:r>
            <a:r>
              <a:rPr lang="bg-BG" sz="3600" b="1" cap="small" dirty="0" err="1" smtClean="0">
                <a:solidFill>
                  <a:srgbClr val="000000"/>
                </a:solidFill>
                <a:latin typeface="Helios" panose="020B0604020202020204" charset="0"/>
                <a:ea typeface="Helios Bold"/>
                <a:cs typeface="Helios Bold"/>
                <a:sym typeface="Helios Bold"/>
              </a:rPr>
              <a:t>относима</a:t>
            </a:r>
            <a:r>
              <a:rPr lang="bg-BG" sz="3600" b="1" cap="small" dirty="0" smtClean="0">
                <a:solidFill>
                  <a:srgbClr val="000000"/>
                </a:solidFill>
                <a:latin typeface="Helios" panose="020B0604020202020204" charset="0"/>
                <a:ea typeface="Helios Bold"/>
                <a:cs typeface="Helios Bold"/>
                <a:sym typeface="Helios Bold"/>
              </a:rPr>
              <a:t> към изискванията за докладване на информация от </a:t>
            </a:r>
            <a:r>
              <a:rPr lang="bg-BG" sz="3600" b="1" cap="small" dirty="0" err="1" smtClean="0">
                <a:solidFill>
                  <a:srgbClr val="000000"/>
                </a:solidFill>
                <a:latin typeface="Helios" panose="020B0604020202020204" charset="0"/>
                <a:ea typeface="Helios Bold"/>
                <a:cs typeface="Helios Bold"/>
                <a:sym typeface="Helios Bold"/>
              </a:rPr>
              <a:t>пре</a:t>
            </a:r>
            <a:r>
              <a:rPr lang="bg-BG" sz="3600" b="1" cap="small" dirty="0" smtClean="0">
                <a:solidFill>
                  <a:srgbClr val="000000"/>
                </a:solidFill>
                <a:latin typeface="Helios" panose="020B0604020202020204" charset="0"/>
                <a:ea typeface="Helios Bold"/>
                <a:cs typeface="Helios Bold"/>
                <a:sym typeface="Helios Bold"/>
              </a:rPr>
              <a:t>/застрахователи</a:t>
            </a:r>
            <a:endParaRPr lang="bg-BG" sz="3600" b="1" cap="small" dirty="0">
              <a:solidFill>
                <a:srgbClr val="000000"/>
              </a:solidFill>
              <a:latin typeface="Helios" panose="020B0604020202020204" charset="0"/>
              <a:ea typeface="Helios Bold"/>
              <a:cs typeface="Helios Bold"/>
              <a:sym typeface="Helios Bold"/>
            </a:endParaRPr>
          </a:p>
          <a:p>
            <a:pPr marL="913487" lvl="1" indent="-571500">
              <a:lnSpc>
                <a:spcPts val="4435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sz="3600" b="1" cap="small" dirty="0" smtClean="0">
                <a:solidFill>
                  <a:srgbClr val="000000"/>
                </a:solidFill>
                <a:latin typeface="Helios" panose="020B0604020202020204" charset="0"/>
                <a:ea typeface="Helios Bold"/>
                <a:cs typeface="Helios Bold"/>
                <a:sym typeface="Helios Bold"/>
              </a:rPr>
              <a:t>Процедурни ангажименти, свързани с докладването</a:t>
            </a:r>
            <a:endParaRPr lang="en-US" sz="3600" b="1" cap="small" dirty="0" smtClean="0">
              <a:solidFill>
                <a:srgbClr val="000000"/>
              </a:solidFill>
              <a:latin typeface="Helios" panose="020B0604020202020204" charset="0"/>
              <a:ea typeface="Helios Bold"/>
              <a:cs typeface="Helios Bold"/>
              <a:sym typeface="Helios Bold"/>
            </a:endParaRPr>
          </a:p>
          <a:p>
            <a:pPr marL="913487" lvl="1" indent="-571500">
              <a:lnSpc>
                <a:spcPts val="4435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sz="3600" b="1" cap="small" dirty="0" smtClean="0">
                <a:solidFill>
                  <a:srgbClr val="000000"/>
                </a:solidFill>
                <a:latin typeface="Helios" panose="020B0604020202020204" charset="0"/>
                <a:ea typeface="Helios Bold"/>
                <a:cs typeface="Helios Bold"/>
                <a:sym typeface="Helios Bold"/>
              </a:rPr>
              <a:t>Предмет и съдържание на изискваната информация</a:t>
            </a:r>
            <a:endParaRPr lang="bg-BG" sz="3600" b="1" cap="small" dirty="0">
              <a:solidFill>
                <a:srgbClr val="000000"/>
              </a:solidFill>
              <a:latin typeface="Helios" panose="020B0604020202020204" charset="0"/>
              <a:ea typeface="Helios Bold"/>
              <a:cs typeface="Helios Bold"/>
              <a:sym typeface="Helio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2939120" y="-1365720"/>
            <a:ext cx="7768363" cy="1165272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640"/>
              </a:lnSpc>
            </a:pPr>
            <a:endParaRPr/>
          </a:p>
        </p:txBody>
      </p:sp>
      <p:sp>
        <p:nvSpPr>
          <p:cNvPr id="7" name="AutoShape 7"/>
          <p:cNvSpPr/>
          <p:nvPr/>
        </p:nvSpPr>
        <p:spPr>
          <a:xfrm>
            <a:off x="4191000" y="1714500"/>
            <a:ext cx="2050229" cy="0"/>
          </a:xfrm>
          <a:prstGeom prst="line">
            <a:avLst/>
          </a:prstGeom>
          <a:ln w="85725" cap="flat">
            <a:solidFill>
              <a:srgbClr val="36567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1524000" y="723900"/>
            <a:ext cx="7577642" cy="72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bg-BG" sz="4700" cap="small" spc="153" dirty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"/>
              </a:rPr>
              <a:t>ВЪВЕДЕНИЕ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287000" y="6786"/>
            <a:ext cx="8726433" cy="10287000"/>
          </a:xfrm>
          <a:custGeom>
            <a:avLst/>
            <a:gdLst/>
            <a:ahLst/>
            <a:cxnLst/>
            <a:rect l="l" t="t" r="r" b="b"/>
            <a:pathLst>
              <a:path w="9557702" h="10287000">
                <a:moveTo>
                  <a:pt x="0" y="0"/>
                </a:moveTo>
                <a:lnTo>
                  <a:pt x="9557702" y="0"/>
                </a:lnTo>
                <a:lnTo>
                  <a:pt x="95577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9821" t="-8788" b="-8788"/>
            </a:stretch>
          </a:blipFill>
        </p:spPr>
      </p:sp>
      <p:sp>
        <p:nvSpPr>
          <p:cNvPr id="15" name="TextBox 14"/>
          <p:cNvSpPr txBox="1"/>
          <p:nvPr/>
        </p:nvSpPr>
        <p:spPr>
          <a:xfrm>
            <a:off x="1295401" y="2781300"/>
            <a:ext cx="7806241" cy="426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>
              <a:lnSpc>
                <a:spcPts val="2520"/>
              </a:lnSpc>
            </a:pPr>
            <a:r>
              <a:rPr lang="ru-RU" sz="2000" b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</a:t>
            </a:r>
            <a:r>
              <a:rPr lang="ru-RU" sz="2000" b="1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зискването </a:t>
            </a:r>
            <a:r>
              <a:rPr lang="ru-RU" sz="2000" b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з</a:t>
            </a:r>
            <a:r>
              <a:rPr lang="ru-RU" sz="2000" b="1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а ДОКЛАДВАНЕ НА информация:</a:t>
            </a:r>
          </a:p>
          <a:p>
            <a:pPr marL="0" lvl="2" algn="just">
              <a:lnSpc>
                <a:spcPts val="2520"/>
              </a:lnSpc>
            </a:pPr>
            <a:endParaRPr lang="ru-RU" sz="2000" b="1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85750" lvl="2" indent="-285750" algn="just">
              <a:lnSpc>
                <a:spcPts val="2520"/>
              </a:lnSpc>
              <a:buFontTx/>
              <a:buChar char="•"/>
            </a:pP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Е важен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елемент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за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планиране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процеса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преструктуриране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изготвяне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планове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за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преструктуриране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пре/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застрахователНи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ПРЕДПРИЯТИЯ</a:t>
            </a:r>
          </a:p>
          <a:p>
            <a:pPr marL="0" lvl="2" algn="just">
              <a:lnSpc>
                <a:spcPts val="2520"/>
              </a:lnSpc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85750" lvl="2" indent="-285750" algn="just">
              <a:lnSpc>
                <a:spcPts val="2520"/>
              </a:lnSpc>
              <a:buFontTx/>
              <a:buChar char="•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системно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последователно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с фокус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върху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съществените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данни</a:t>
            </a:r>
            <a:endParaRPr lang="ru-RU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0" lvl="2" algn="just">
              <a:lnSpc>
                <a:spcPts val="2520"/>
              </a:lnSpc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85750" lvl="2" indent="-285750" algn="just">
              <a:lnSpc>
                <a:spcPts val="2520"/>
              </a:lnSpc>
              <a:buFontTx/>
              <a:buChar char="•"/>
            </a:pP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сЕ</a:t>
            </a:r>
            <a:r>
              <a:rPr lang="bg-BG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определя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в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директивата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от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Органите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за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преструктуриране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en-US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(</a:t>
            </a:r>
            <a:r>
              <a:rPr lang="bg-BG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ОП</a:t>
            </a:r>
            <a:r>
              <a:rPr lang="en-US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)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при минимално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ниво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хармонизация</a:t>
            </a:r>
            <a:endParaRPr lang="ru-RU" sz="2000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621000" y="0"/>
            <a:ext cx="3434460" cy="10287000"/>
            <a:chOff x="0" y="0"/>
            <a:chExt cx="1026182" cy="11044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26182" cy="1104485"/>
            </a:xfrm>
            <a:custGeom>
              <a:avLst/>
              <a:gdLst/>
              <a:ahLst/>
              <a:cxnLst/>
              <a:rect l="l" t="t" r="r" b="b"/>
              <a:pathLst>
                <a:path w="1026182" h="1104485">
                  <a:moveTo>
                    <a:pt x="18630" y="0"/>
                  </a:moveTo>
                  <a:lnTo>
                    <a:pt x="1007552" y="0"/>
                  </a:lnTo>
                  <a:cubicBezTo>
                    <a:pt x="1017841" y="0"/>
                    <a:pt x="1026182" y="8341"/>
                    <a:pt x="1026182" y="18630"/>
                  </a:cubicBezTo>
                  <a:lnTo>
                    <a:pt x="1026182" y="1085854"/>
                  </a:lnTo>
                  <a:cubicBezTo>
                    <a:pt x="1026182" y="1096144"/>
                    <a:pt x="1017841" y="1104485"/>
                    <a:pt x="1007552" y="1104485"/>
                  </a:cubicBezTo>
                  <a:lnTo>
                    <a:pt x="18630" y="1104485"/>
                  </a:lnTo>
                  <a:cubicBezTo>
                    <a:pt x="13689" y="1104485"/>
                    <a:pt x="8951" y="1102522"/>
                    <a:pt x="5457" y="1099028"/>
                  </a:cubicBezTo>
                  <a:cubicBezTo>
                    <a:pt x="1963" y="1095534"/>
                    <a:pt x="0" y="1090796"/>
                    <a:pt x="0" y="1085854"/>
                  </a:cubicBezTo>
                  <a:lnTo>
                    <a:pt x="0" y="18630"/>
                  </a:lnTo>
                  <a:cubicBezTo>
                    <a:pt x="0" y="13689"/>
                    <a:pt x="1963" y="8951"/>
                    <a:pt x="5457" y="5457"/>
                  </a:cubicBezTo>
                  <a:cubicBezTo>
                    <a:pt x="8951" y="1963"/>
                    <a:pt x="13689" y="0"/>
                    <a:pt x="186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4" name="TextBox 4"/>
          <p:cNvSpPr txBox="1"/>
          <p:nvPr/>
        </p:nvSpPr>
        <p:spPr>
          <a:xfrm>
            <a:off x="1222501" y="464738"/>
            <a:ext cx="8991600" cy="7232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700" cap="small" spc="153" dirty="0" smtClean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"/>
              </a:rPr>
              <a:t>ПРАВНА РАМКА </a:t>
            </a:r>
            <a:endParaRPr lang="ru-RU" sz="4700" cap="small" spc="153" dirty="0">
              <a:solidFill>
                <a:srgbClr val="365679"/>
              </a:solidFill>
              <a:latin typeface="Helios Bold" panose="020B0604020202020204" charset="0"/>
              <a:ea typeface="Helios"/>
              <a:cs typeface="Helios"/>
              <a:sym typeface="Helio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989" y="1188013"/>
            <a:ext cx="14154411" cy="383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4549" lvl="2" indent="-285750" algn="just">
              <a:lnSpc>
                <a:spcPts val="2520"/>
              </a:lnSpc>
            </a:pP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	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1807593"/>
            <a:ext cx="9906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•"/>
            </a:pP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Европейският орган по застраховане и професионално пенсионно осигуряване (ЕОЗППО) изготвя проекти на технически стандарти за изпълнение (ITS)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за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съдържанието на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информацията необходима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на ОП и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процедурите,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и минимално необходимия пакет от стандартизирани формуляри и образци </a:t>
            </a:r>
            <a:endParaRPr lang="ru-RU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</a:endParaRPr>
          </a:p>
          <a:p>
            <a:pPr algn="just"/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</a:endParaRPr>
          </a:p>
          <a:p>
            <a:pPr marL="285750" indent="-285750" algn="just">
              <a:buFontTx/>
              <a:buChar char="•"/>
            </a:pPr>
            <a:r>
              <a:rPr lang="ru-RU" b="1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Основна информация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- пре/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застрахователНИТЕ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ПРЕДПРИЯТИЯ или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техните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крайни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предприятия-майки,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когато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се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касае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за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групи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,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предоставят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на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оп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цялата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необходима информация за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изготвяне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и изпълнение на  (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груповите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)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планове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За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преструктуриране</a:t>
            </a:r>
            <a:endParaRPr lang="ru-RU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</a:endParaRPr>
          </a:p>
          <a:p>
            <a:pPr algn="just"/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</a:endParaRPr>
          </a:p>
          <a:p>
            <a:pPr marL="285750" indent="-285750" algn="just">
              <a:buFontTx/>
              <a:buChar char="•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ОП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може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да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изиска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b="1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допълнителна</a:t>
            </a:r>
            <a:r>
              <a:rPr lang="ru-RU" b="1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b="1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информация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, например при оценка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възможността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за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преструктуриране</a:t>
            </a:r>
            <a:endParaRPr lang="ru-RU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</a:endParaRPr>
          </a:p>
          <a:p>
            <a:pPr algn="just"/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</a:endParaRPr>
          </a:p>
          <a:p>
            <a:pPr marL="285750" indent="-285750" algn="just">
              <a:buFontTx/>
              <a:buChar char="•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Надзорните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органи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в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съответните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държави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членки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си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сътрудничат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с ОП, за да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проверяват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дали част или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цялата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изискуема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информация 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във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връзка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с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преструктурирането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е вече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налична</a:t>
            </a:r>
            <a:endParaRPr lang="ru-RU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</a:endParaRPr>
          </a:p>
          <a:p>
            <a:pPr algn="just"/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</a:endParaRPr>
          </a:p>
          <a:p>
            <a:pPr marL="285750" indent="-285750" algn="just">
              <a:buFontTx/>
              <a:buChar char="•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ПРИ ТРАНСПОНИРАНЕ НА ТЕЗИ ИЗИСКВАНИЯ ПО ДИРЕКТИВАТА, ЕОЗППО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си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сътрудничи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с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националните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компетентни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органи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, КАТО СЪОБРАЗЯВЯ: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</a:endParaRPr>
          </a:p>
          <a:p>
            <a:pPr marL="1200150" lvl="2" indent="-285750" algn="just">
              <a:buFont typeface="Helios" panose="020B0604020202020204" charset="0"/>
              <a:buChar char="‒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Процедурите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за регулярно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предоставяне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на информация по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Директивата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Платежоспособност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 II</a:t>
            </a:r>
          </a:p>
          <a:p>
            <a:pPr marL="1200150" lvl="2" indent="-285750" algn="just">
              <a:buFont typeface="Helios" panose="020B0604020202020204" charset="0"/>
              <a:buChar char="‒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Опита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някои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национални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компетентни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органи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които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имат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вече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създадени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процедури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за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докладване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във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връзка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с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преструктурирането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застрахователНИТЕ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</a:rPr>
              <a:t> ПРЕДПРИЯТИЯ 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</a:endParaRPr>
          </a:p>
        </p:txBody>
      </p:sp>
      <p:sp>
        <p:nvSpPr>
          <p:cNvPr id="11" name="Freeform 14"/>
          <p:cNvSpPr/>
          <p:nvPr/>
        </p:nvSpPr>
        <p:spPr>
          <a:xfrm>
            <a:off x="11381278" y="6786"/>
            <a:ext cx="7632155" cy="10287000"/>
          </a:xfrm>
          <a:custGeom>
            <a:avLst/>
            <a:gdLst/>
            <a:ahLst/>
            <a:cxnLst/>
            <a:rect l="l" t="t" r="r" b="b"/>
            <a:pathLst>
              <a:path w="9557702" h="10287000">
                <a:moveTo>
                  <a:pt x="0" y="0"/>
                </a:moveTo>
                <a:lnTo>
                  <a:pt x="9557702" y="0"/>
                </a:lnTo>
                <a:lnTo>
                  <a:pt x="95577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821" t="-8788" b="-8788"/>
            </a:stretch>
          </a:blipFill>
        </p:spPr>
      </p:sp>
      <p:sp>
        <p:nvSpPr>
          <p:cNvPr id="13" name="AutoShape 7"/>
          <p:cNvSpPr/>
          <p:nvPr/>
        </p:nvSpPr>
        <p:spPr>
          <a:xfrm>
            <a:off x="4693186" y="1424155"/>
            <a:ext cx="2050229" cy="0"/>
          </a:xfrm>
          <a:prstGeom prst="line">
            <a:avLst/>
          </a:prstGeom>
          <a:ln w="85725" cap="flat">
            <a:solidFill>
              <a:srgbClr val="365679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662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53800" y="0"/>
            <a:ext cx="7701660" cy="10287000"/>
            <a:chOff x="0" y="0"/>
            <a:chExt cx="1026182" cy="11044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26182" cy="1104485"/>
            </a:xfrm>
            <a:custGeom>
              <a:avLst/>
              <a:gdLst/>
              <a:ahLst/>
              <a:cxnLst/>
              <a:rect l="l" t="t" r="r" b="b"/>
              <a:pathLst>
                <a:path w="1026182" h="1104485">
                  <a:moveTo>
                    <a:pt x="18630" y="0"/>
                  </a:moveTo>
                  <a:lnTo>
                    <a:pt x="1007552" y="0"/>
                  </a:lnTo>
                  <a:cubicBezTo>
                    <a:pt x="1017841" y="0"/>
                    <a:pt x="1026182" y="8341"/>
                    <a:pt x="1026182" y="18630"/>
                  </a:cubicBezTo>
                  <a:lnTo>
                    <a:pt x="1026182" y="1085854"/>
                  </a:lnTo>
                  <a:cubicBezTo>
                    <a:pt x="1026182" y="1096144"/>
                    <a:pt x="1017841" y="1104485"/>
                    <a:pt x="1007552" y="1104485"/>
                  </a:cubicBezTo>
                  <a:lnTo>
                    <a:pt x="18630" y="1104485"/>
                  </a:lnTo>
                  <a:cubicBezTo>
                    <a:pt x="13689" y="1104485"/>
                    <a:pt x="8951" y="1102522"/>
                    <a:pt x="5457" y="1099028"/>
                  </a:cubicBezTo>
                  <a:cubicBezTo>
                    <a:pt x="1963" y="1095534"/>
                    <a:pt x="0" y="1090796"/>
                    <a:pt x="0" y="1085854"/>
                  </a:cubicBezTo>
                  <a:lnTo>
                    <a:pt x="0" y="18630"/>
                  </a:lnTo>
                  <a:cubicBezTo>
                    <a:pt x="0" y="13689"/>
                    <a:pt x="1963" y="8951"/>
                    <a:pt x="5457" y="5457"/>
                  </a:cubicBezTo>
                  <a:cubicBezTo>
                    <a:pt x="8951" y="1963"/>
                    <a:pt x="13689" y="0"/>
                    <a:pt x="186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4" name="TextBox 4"/>
          <p:cNvSpPr txBox="1"/>
          <p:nvPr/>
        </p:nvSpPr>
        <p:spPr>
          <a:xfrm>
            <a:off x="148814" y="82772"/>
            <a:ext cx="11049000" cy="2169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700" cap="small" spc="153" dirty="0" smtClean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"/>
              </a:rPr>
              <a:t>ПРОЦЕДУРНИ АНГАЖИМЕНТИ ПО ДОКЛАДВАНЕТО НА ИНФОРМАЦИЯ</a:t>
            </a:r>
            <a:endParaRPr lang="ru-RU" sz="4700" cap="small" spc="153" dirty="0">
              <a:solidFill>
                <a:srgbClr val="365679"/>
              </a:solidFill>
              <a:latin typeface="Helios Bold" panose="020B0604020202020204" charset="0"/>
              <a:ea typeface="Helios"/>
              <a:cs typeface="Helios"/>
              <a:sym typeface="Helio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1353800" y="0"/>
            <a:ext cx="7701660" cy="10858500"/>
          </a:xfrm>
          <a:custGeom>
            <a:avLst/>
            <a:gdLst/>
            <a:ahLst/>
            <a:cxnLst/>
            <a:rect l="l" t="t" r="r" b="b"/>
            <a:pathLst>
              <a:path w="9557702" h="10287000">
                <a:moveTo>
                  <a:pt x="0" y="0"/>
                </a:moveTo>
                <a:lnTo>
                  <a:pt x="9557702" y="0"/>
                </a:lnTo>
                <a:lnTo>
                  <a:pt x="95577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821" t="-8788" b="-8788"/>
            </a:stretch>
          </a:blipFill>
        </p:spPr>
      </p:sp>
      <p:sp>
        <p:nvSpPr>
          <p:cNvPr id="12" name="Rectangle 11"/>
          <p:cNvSpPr/>
          <p:nvPr/>
        </p:nvSpPr>
        <p:spPr>
          <a:xfrm>
            <a:off x="609600" y="2781300"/>
            <a:ext cx="10287000" cy="6824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0299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уеднаквяване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сроковете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по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предоставяне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информация по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преструктуриране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с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тази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по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Платежоспособност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II</a:t>
            </a:r>
          </a:p>
          <a:p>
            <a:pPr marL="294549" lvl="2" algn="just">
              <a:lnSpc>
                <a:spcPts val="2520"/>
              </a:lnSpc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580299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Повторното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предоставяне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информация,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когато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настъпили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промени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след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първоначално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внесената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такавА</a:t>
            </a:r>
            <a:endParaRPr lang="ru-RU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580299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580299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Задължението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за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докладване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зависи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от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датата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влизане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в сила 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първата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отчетна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година </a:t>
            </a:r>
          </a:p>
          <a:p>
            <a:pPr marL="294549" lvl="2" algn="just">
              <a:lnSpc>
                <a:spcPts val="2520"/>
              </a:lnSpc>
            </a:pPr>
            <a:endParaRPr lang="ru-RU" cap="all" dirty="0" smtClean="0">
              <a:solidFill>
                <a:srgbClr val="FF0000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580299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уеднаквяване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формата и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валутата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предоставянАТА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информация с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подхода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Платежоспособност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II</a:t>
            </a:r>
          </a:p>
          <a:p>
            <a:pPr marL="294549" lvl="2" algn="just">
              <a:lnSpc>
                <a:spcPts val="2520"/>
              </a:lnSpc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580299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ЧестотаТА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докладване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-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съобразенА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с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целТА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ЗА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намаление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тежестта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за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индустрията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294549" lvl="2" algn="just">
              <a:lnSpc>
                <a:spcPts val="2520"/>
              </a:lnSpc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580299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Поетапно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въвеждане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изискванията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за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докладване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ИНФОРМАЦИЯ С ЦЕЛ адаптация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на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ПРЕ/ЗАСТРАХОВАТЕЛНИТЕ предприятия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 оп</a:t>
            </a:r>
          </a:p>
          <a:p>
            <a:pPr marL="294549" lvl="2" algn="just">
              <a:lnSpc>
                <a:spcPts val="2520"/>
              </a:lnSpc>
            </a:pPr>
            <a:endParaRPr lang="ru-RU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Bold Italics"/>
            </a:endParaRPr>
          </a:p>
          <a:p>
            <a:pPr marL="580299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Изисква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СЕ Само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строго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необходимата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информация, КАТО НАЛИЧНАТА,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например в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рамките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на друга процедура за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докладване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като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Платежоспособност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I</a:t>
            </a:r>
            <a:r>
              <a:rPr lang="en-US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I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, СЕ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споделя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между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органите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Bold Italics"/>
              </a:rPr>
              <a:t> </a:t>
            </a:r>
          </a:p>
        </p:txBody>
      </p:sp>
      <p:sp>
        <p:nvSpPr>
          <p:cNvPr id="7" name="AutoShape 7"/>
          <p:cNvSpPr/>
          <p:nvPr/>
        </p:nvSpPr>
        <p:spPr>
          <a:xfrm>
            <a:off x="4648199" y="2400300"/>
            <a:ext cx="2050229" cy="0"/>
          </a:xfrm>
          <a:prstGeom prst="line">
            <a:avLst/>
          </a:prstGeom>
          <a:ln w="85725" cap="flat">
            <a:solidFill>
              <a:srgbClr val="365679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3753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9982199" y="-6524"/>
            <a:ext cx="8153402" cy="10283347"/>
            <a:chOff x="-24055" y="0"/>
            <a:chExt cx="514775" cy="666116"/>
          </a:xfrm>
        </p:grpSpPr>
        <p:sp>
          <p:nvSpPr>
            <p:cNvPr id="6" name="Freeform 6"/>
            <p:cNvSpPr/>
            <p:nvPr/>
          </p:nvSpPr>
          <p:spPr>
            <a:xfrm>
              <a:off x="-24055" y="0"/>
              <a:ext cx="514775" cy="666116"/>
            </a:xfrm>
            <a:custGeom>
              <a:avLst/>
              <a:gdLst/>
              <a:ahLst/>
              <a:cxnLst/>
              <a:rect l="l" t="t" r="r" b="b"/>
              <a:pathLst>
                <a:path w="490720" h="666116">
                  <a:moveTo>
                    <a:pt x="287520" y="0"/>
                  </a:moveTo>
                  <a:lnTo>
                    <a:pt x="0" y="0"/>
                  </a:lnTo>
                  <a:lnTo>
                    <a:pt x="203200" y="666116"/>
                  </a:lnTo>
                  <a:lnTo>
                    <a:pt x="490720" y="666116"/>
                  </a:lnTo>
                  <a:lnTo>
                    <a:pt x="287520" y="0"/>
                  </a:lnTo>
                  <a:close/>
                </a:path>
              </a:pathLst>
            </a:custGeom>
            <a:blipFill>
              <a:blip r:embed="rId3"/>
              <a:stretch>
                <a:fillRect l="-51870" r="-51870"/>
              </a:stretch>
            </a:blipFill>
          </p:spPr>
        </p:sp>
      </p:grpSp>
      <p:sp>
        <p:nvSpPr>
          <p:cNvPr id="10" name="TextBox 3"/>
          <p:cNvSpPr txBox="1"/>
          <p:nvPr/>
        </p:nvSpPr>
        <p:spPr>
          <a:xfrm>
            <a:off x="145229" y="886466"/>
            <a:ext cx="1136097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cap="small" spc="153" dirty="0" smtClean="0">
                <a:solidFill>
                  <a:srgbClr val="365679"/>
                </a:solidFill>
                <a:latin typeface="Helios Bold" panose="020B0604020202020204" charset="0"/>
                <a:ea typeface="Helios"/>
                <a:cs typeface="Helios"/>
                <a:sym typeface="Helios Bold"/>
              </a:rPr>
              <a:t>ПРЕДМЕТ И СЪДЪРЖАНИЕ</a:t>
            </a:r>
            <a:endParaRPr lang="ru-RU" sz="4000" cap="small" spc="153" dirty="0">
              <a:solidFill>
                <a:srgbClr val="365679"/>
              </a:solidFill>
              <a:latin typeface="Helios Bold" panose="020B0604020202020204" charset="0"/>
              <a:ea typeface="Helios"/>
              <a:cs typeface="Helios"/>
              <a:sym typeface="Helios Bold"/>
            </a:endParaRPr>
          </a:p>
        </p:txBody>
      </p:sp>
      <p:sp>
        <p:nvSpPr>
          <p:cNvPr id="11" name="AutoShape 7"/>
          <p:cNvSpPr/>
          <p:nvPr/>
        </p:nvSpPr>
        <p:spPr>
          <a:xfrm>
            <a:off x="4343399" y="1790700"/>
            <a:ext cx="2050229" cy="0"/>
          </a:xfrm>
          <a:prstGeom prst="line">
            <a:avLst/>
          </a:prstGeom>
          <a:ln w="85725" cap="flat">
            <a:solidFill>
              <a:srgbClr val="36567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2"/>
          <p:cNvSpPr txBox="1"/>
          <p:nvPr/>
        </p:nvSpPr>
        <p:spPr>
          <a:xfrm>
            <a:off x="783466" y="3004149"/>
            <a:ext cx="8560497" cy="569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7264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Образците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С ИНФОРМАЦИЯ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са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само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за 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дружества,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за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които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трябва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се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изготвят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планове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за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преструктуриране</a:t>
            </a:r>
            <a:endParaRPr lang="ru-RU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  <a:p>
            <a:pPr marL="651514" lvl="2" algn="just">
              <a:lnSpc>
                <a:spcPts val="2520"/>
              </a:lnSpc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  <a:p>
            <a:pPr marL="937264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Прилагане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НА критерии ЗА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облекчени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задължения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за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някои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ПРЕ/ЗАСТРАХОВАТЕЛНИ ПРЕДПРИЯТИЯ</a:t>
            </a:r>
          </a:p>
          <a:p>
            <a:pPr marL="651514" lvl="2" algn="just">
              <a:lnSpc>
                <a:spcPts val="2520"/>
              </a:lnSpc>
            </a:pP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  <a:p>
            <a:pPr marL="937264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РАБОТА С минимален 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набор от образци,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необходими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за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планиране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процеса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по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преструктуриране</a:t>
            </a:r>
            <a:endParaRPr lang="ru-RU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  <a:p>
            <a:pPr marL="651514" lvl="2" algn="just">
              <a:lnSpc>
                <a:spcPts val="2520"/>
              </a:lnSpc>
            </a:pPr>
            <a:endParaRPr lang="ru-RU" cap="all" dirty="0" smtClean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  <a:p>
            <a:pPr marL="937264" lvl="2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съдържание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на </a:t>
            </a:r>
            <a:r>
              <a:rPr lang="ru-RU" cap="all" dirty="0" err="1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изискваната</a:t>
            </a:r>
            <a:r>
              <a:rPr lang="ru-RU" cap="all" dirty="0" smtClean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информация: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  <a:p>
            <a:pPr marL="1565914" lvl="4" algn="just">
              <a:lnSpc>
                <a:spcPts val="2520"/>
              </a:lnSpc>
            </a:pP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-	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организационна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структура</a:t>
            </a:r>
          </a:p>
          <a:p>
            <a:pPr marL="1565914" lvl="4" algn="just">
              <a:lnSpc>
                <a:spcPts val="2520"/>
              </a:lnSpc>
            </a:pP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-	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критични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функции </a:t>
            </a:r>
          </a:p>
          <a:p>
            <a:pPr marL="1565914" lvl="4" algn="just">
              <a:lnSpc>
                <a:spcPts val="2520"/>
              </a:lnSpc>
            </a:pP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-	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инфраструктури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на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финансовите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пазари</a:t>
            </a:r>
            <a:endParaRPr lang="ru-RU" cap="all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  <a:p>
            <a:pPr marL="1565914" lvl="4" algn="just">
              <a:lnSpc>
                <a:spcPts val="2520"/>
              </a:lnSpc>
            </a:pP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-	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обобщени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данни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за 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задълженията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</a:t>
            </a:r>
          </a:p>
          <a:p>
            <a:pPr marL="1565914" lvl="4" algn="just">
              <a:lnSpc>
                <a:spcPts val="2520"/>
              </a:lnSpc>
            </a:pP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-	</a:t>
            </a:r>
            <a:r>
              <a:rPr lang="ru-RU" cap="all" dirty="0" err="1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релевантни</a:t>
            </a:r>
            <a:r>
              <a:rPr lang="ru-RU" cap="all" dirty="0">
                <a:solidFill>
                  <a:srgbClr val="365679">
                    <a:alpha val="77647"/>
                  </a:srgbClr>
                </a:solidFill>
                <a:latin typeface="Helios" panose="020B0604020202020204" charset="0"/>
                <a:ea typeface="Helios Bold Italics"/>
                <a:cs typeface="Helios Bold Italics"/>
                <a:sym typeface="Helios Italics"/>
              </a:rPr>
              <a:t> услуги</a:t>
            </a:r>
          </a:p>
          <a:p>
            <a:pPr marL="651514" lvl="2" algn="just">
              <a:lnSpc>
                <a:spcPts val="2520"/>
              </a:lnSpc>
              <a:spcBef>
                <a:spcPts val="1200"/>
              </a:spcBef>
            </a:pPr>
            <a:endParaRPr lang="bg-BG" dirty="0">
              <a:solidFill>
                <a:srgbClr val="365679">
                  <a:alpha val="77647"/>
                </a:srgbClr>
              </a:solidFill>
              <a:latin typeface="Helios" panose="020B0604020202020204" charset="0"/>
              <a:ea typeface="Helios Bold Italics"/>
              <a:cs typeface="Helios Bold Italics"/>
              <a:sym typeface="Helios Italics"/>
            </a:endParaRPr>
          </a:p>
        </p:txBody>
      </p:sp>
    </p:spTree>
    <p:extLst>
      <p:ext uri="{BB962C8B-B14F-4D97-AF65-F5344CB8AC3E}">
        <p14:creationId xmlns:p14="http://schemas.microsoft.com/office/powerpoint/2010/main" val="39864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7461</TotalTime>
  <Words>511</Words>
  <Application>Microsoft Office PowerPoint</Application>
  <PresentationFormat>Custom</PresentationFormat>
  <Paragraphs>65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Helios Bold</vt:lpstr>
      <vt:lpstr>Helios</vt:lpstr>
      <vt:lpstr>Calibri</vt:lpstr>
      <vt:lpstr>Helios Italics</vt:lpstr>
      <vt:lpstr>Helios Bold Italics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проект на директива за възстановяване и преструктуриране на пре/застрахователни предприятия</dc:title>
  <dc:creator>Krasimira N. Ivanova</dc:creator>
  <cp:lastModifiedBy>Krasimira N. Ivanova</cp:lastModifiedBy>
  <cp:revision>254</cp:revision>
  <cp:lastPrinted>2025-01-10T07:31:17Z</cp:lastPrinted>
  <dcterms:created xsi:type="dcterms:W3CDTF">2006-08-16T00:00:00Z</dcterms:created>
  <dcterms:modified xsi:type="dcterms:W3CDTF">2025-03-13T09:24:36Z</dcterms:modified>
  <dc:identifier>DAGaGy8ZRjI</dc:identifier>
</cp:coreProperties>
</file>