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4" r:id="rId5"/>
    <p:sldId id="276" r:id="rId6"/>
    <p:sldId id="271" r:id="rId7"/>
  </p:sldIdLst>
  <p:sldSz cx="18288000" cy="10287000"/>
  <p:notesSz cx="6797675" cy="9872663"/>
  <p:embeddedFontLst>
    <p:embeddedFont>
      <p:font typeface="Helios Bold" panose="020B0604020202020204" charset="0"/>
      <p:regular r:id="rId9"/>
    </p:embeddedFont>
    <p:embeddedFont>
      <p:font typeface="Helios Italic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ios" panose="020B0604020202020204" charset="0"/>
      <p:regular r:id="rId15"/>
    </p:embeddedFont>
    <p:embeddedFont>
      <p:font typeface="Helios Bold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a Baleva" initials="MB" lastIdx="2" clrIdx="0">
    <p:extLst>
      <p:ext uri="{19B8F6BF-5375-455C-9EA6-DF929625EA0E}">
        <p15:presenceInfo xmlns:p15="http://schemas.microsoft.com/office/powerpoint/2012/main" userId="Milena Baleva" providerId="None"/>
      </p:ext>
    </p:extLst>
  </p:cmAuthor>
  <p:cmAuthor id="2" name="Maria Emanuilova" initials="ME" lastIdx="2" clrIdx="1">
    <p:extLst>
      <p:ext uri="{19B8F6BF-5375-455C-9EA6-DF929625EA0E}">
        <p15:presenceInfo xmlns:p15="http://schemas.microsoft.com/office/powerpoint/2012/main" userId="S-1-5-21-119650786-2068751294-1786095887-1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884" autoAdjust="0"/>
  </p:normalViewPr>
  <p:slideViewPr>
    <p:cSldViewPr>
      <p:cViewPr varScale="1">
        <p:scale>
          <a:sx n="76" d="100"/>
          <a:sy n="76" d="100"/>
        </p:scale>
        <p:origin x="1404" y="-18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CC4B-708C-4F34-87E6-5487020C71F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1B35-F8C7-41DD-9318-21ACCC210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1169" y="-375249"/>
            <a:ext cx="18330337" cy="11037497"/>
            <a:chOff x="-11468" y="-38100"/>
            <a:chExt cx="4827743" cy="2835796"/>
          </a:xfrm>
        </p:grpSpPr>
        <p:sp>
          <p:nvSpPr>
            <p:cNvPr id="4" name="Freeform 4"/>
            <p:cNvSpPr/>
            <p:nvPr/>
          </p:nvSpPr>
          <p:spPr>
            <a:xfrm>
              <a:off x="-11468" y="0"/>
              <a:ext cx="4827743" cy="2797696"/>
            </a:xfrm>
            <a:custGeom>
              <a:avLst/>
              <a:gdLst/>
              <a:ahLst/>
              <a:cxnLst/>
              <a:rect l="l" t="t" r="r" b="b"/>
              <a:pathLst>
                <a:path w="4816275" h="2797696">
                  <a:moveTo>
                    <a:pt x="0" y="0"/>
                  </a:moveTo>
                  <a:lnTo>
                    <a:pt x="4816275" y="0"/>
                  </a:lnTo>
                  <a:lnTo>
                    <a:pt x="4816275" y="2797696"/>
                  </a:lnTo>
                  <a:lnTo>
                    <a:pt x="0" y="2797696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275" cy="283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4983" y="483754"/>
            <a:ext cx="18211800" cy="6347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1"/>
              </a:lnSpc>
            </a:pPr>
            <a:endParaRPr lang="bg-BG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  <a:sym typeface="Helios"/>
            </a:endParaRPr>
          </a:p>
          <a:p>
            <a:pPr algn="ctr">
              <a:lnSpc>
                <a:spcPts val="5531"/>
              </a:lnSpc>
            </a:pPr>
            <a:r>
              <a:rPr lang="en-US" sz="446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  <a:sym typeface="Helios"/>
              </a:rPr>
              <a:t>ДИРЕКТИВА 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(ЕС) 2025/1 </a:t>
            </a:r>
            <a:endParaRPr lang="ru-RU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446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НА 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ЕВРОПЕЙСКИЯ ПАРЛАМЕНТ И НА СЪВЕТА </a:t>
            </a:r>
          </a:p>
          <a:p>
            <a:pPr algn="ctr">
              <a:lnSpc>
                <a:spcPts val="5531"/>
              </a:lnSpc>
            </a:pP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от 27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ноември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2024 г.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 </a:t>
            </a:r>
            <a:endParaRPr lang="ru-RU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за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създаване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на рамка за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възстановяване и преструктуриране на застрахователни и презастрахователни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предприятия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и за изменение на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директиви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2002/47/ЕО, 2004/25/ЕО, 2007/36/ЕО, 2014/59/ЕС и </a:t>
            </a:r>
            <a:endParaRPr lang="ru-RU" sz="360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ЕС) 2017/1132 и на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регламенти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№1094/2010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, (ЕС)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№648/2012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, </a:t>
            </a:r>
            <a:endParaRPr lang="ru-RU" sz="360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№806/2014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и (ЕС) 2017/1129</a:t>
            </a:r>
            <a:endParaRPr lang="en-US" sz="3600" spc="107" dirty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1770" y="8343900"/>
            <a:ext cx="5236029" cy="1943100"/>
          </a:xfrm>
          <a:custGeom>
            <a:avLst/>
            <a:gdLst/>
            <a:ahLst/>
            <a:cxnLst/>
            <a:rect l="l" t="t" r="r" b="b"/>
            <a:pathLst>
              <a:path w="9777371" h="3457944">
                <a:moveTo>
                  <a:pt x="0" y="0"/>
                </a:moveTo>
                <a:lnTo>
                  <a:pt x="9777371" y="0"/>
                </a:lnTo>
                <a:lnTo>
                  <a:pt x="9777371" y="3457944"/>
                </a:lnTo>
                <a:lnTo>
                  <a:pt x="0" y="3457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7" b="-903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543800" y="7818115"/>
            <a:ext cx="9818792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5"/>
              </a:lnSpc>
            </a:pPr>
            <a:r>
              <a:rPr lang="bg-BG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ИДЕНТИФИЦИРАНЕ</a:t>
            </a:r>
            <a:r>
              <a:rPr lang="ru-RU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sz="4400" b="1" i="1" spc="172" dirty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КРИТИЧНИТЕ ФУНКЦИИ</a:t>
            </a:r>
            <a:endParaRPr lang="ru-RU" sz="4400" b="1" i="1" spc="172" dirty="0">
              <a:solidFill>
                <a:srgbClr val="365679"/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483754"/>
            <a:ext cx="2813309" cy="512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6396" y="543308"/>
            <a:ext cx="2816596" cy="51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5029200" y="-173594"/>
            <a:ext cx="11970380" cy="10460594"/>
            <a:chOff x="0" y="0"/>
            <a:chExt cx="524208" cy="502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08" cy="502215"/>
            </a:xfrm>
            <a:custGeom>
              <a:avLst/>
              <a:gdLst/>
              <a:ahLst/>
              <a:cxnLst/>
              <a:rect l="l" t="t" r="r" b="b"/>
              <a:pathLst>
                <a:path w="524208" h="502215">
                  <a:moveTo>
                    <a:pt x="203200" y="0"/>
                  </a:moveTo>
                  <a:lnTo>
                    <a:pt x="524208" y="0"/>
                  </a:lnTo>
                  <a:lnTo>
                    <a:pt x="321008" y="502215"/>
                  </a:lnTo>
                  <a:lnTo>
                    <a:pt x="0" y="50221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321008" cy="568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5619" y="-173594"/>
            <a:ext cx="7614871" cy="10460594"/>
            <a:chOff x="0" y="0"/>
            <a:chExt cx="872356" cy="11784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2356" cy="1178474"/>
            </a:xfrm>
            <a:custGeom>
              <a:avLst/>
              <a:gdLst/>
              <a:ahLst/>
              <a:cxnLst/>
              <a:rect l="l" t="t" r="r" b="b"/>
              <a:pathLst>
                <a:path w="872356" h="1178474">
                  <a:moveTo>
                    <a:pt x="23384" y="0"/>
                  </a:moveTo>
                  <a:lnTo>
                    <a:pt x="848973" y="0"/>
                  </a:lnTo>
                  <a:cubicBezTo>
                    <a:pt x="855174" y="0"/>
                    <a:pt x="861122" y="2464"/>
                    <a:pt x="865508" y="6849"/>
                  </a:cubicBezTo>
                  <a:cubicBezTo>
                    <a:pt x="869893" y="11234"/>
                    <a:pt x="872356" y="17182"/>
                    <a:pt x="872356" y="23384"/>
                  </a:cubicBezTo>
                  <a:lnTo>
                    <a:pt x="872356" y="1155091"/>
                  </a:lnTo>
                  <a:cubicBezTo>
                    <a:pt x="872356" y="1161292"/>
                    <a:pt x="869893" y="1167240"/>
                    <a:pt x="865508" y="1171626"/>
                  </a:cubicBezTo>
                  <a:cubicBezTo>
                    <a:pt x="861122" y="1176011"/>
                    <a:pt x="855174" y="1178474"/>
                    <a:pt x="848973" y="1178474"/>
                  </a:cubicBezTo>
                  <a:lnTo>
                    <a:pt x="23384" y="1178474"/>
                  </a:lnTo>
                  <a:cubicBezTo>
                    <a:pt x="17182" y="1178474"/>
                    <a:pt x="11234" y="1176011"/>
                    <a:pt x="6849" y="1171626"/>
                  </a:cubicBezTo>
                  <a:cubicBezTo>
                    <a:pt x="2464" y="1167240"/>
                    <a:pt x="0" y="1161292"/>
                    <a:pt x="0" y="1155091"/>
                  </a:cubicBezTo>
                  <a:lnTo>
                    <a:pt x="0" y="23384"/>
                  </a:lnTo>
                  <a:cubicBezTo>
                    <a:pt x="0" y="17182"/>
                    <a:pt x="2464" y="11234"/>
                    <a:pt x="6849" y="6849"/>
                  </a:cubicBezTo>
                  <a:cubicBezTo>
                    <a:pt x="11234" y="2464"/>
                    <a:pt x="17182" y="0"/>
                    <a:pt x="23384" y="0"/>
                  </a:cubicBezTo>
                  <a:close/>
                </a:path>
              </a:pathLst>
            </a:custGeom>
            <a:blipFill>
              <a:blip r:embed="rId3"/>
              <a:stretch>
                <a:fillRect l="-51572" r="-5157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9906000" y="876300"/>
            <a:ext cx="6093887" cy="97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6"/>
              </a:lnSpc>
            </a:pPr>
            <a:r>
              <a:rPr lang="en-US" sz="4700" b="1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 Italics"/>
                <a:cs typeface="Helios Italics"/>
                <a:sym typeface="Helios Italics"/>
              </a:rPr>
              <a:t>съдържание</a:t>
            </a:r>
            <a:endParaRPr lang="en-US" sz="4700" spc="153" dirty="0">
              <a:solidFill>
                <a:srgbClr val="365679"/>
              </a:solidFill>
              <a:latin typeface="Helios Bold" panose="020B0604020202020204" charset="0"/>
              <a:ea typeface="Helios Italics"/>
              <a:cs typeface="Helios Italics"/>
              <a:sym typeface="Helios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200" y="2178184"/>
            <a:ext cx="9374161" cy="384720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Въведение</a:t>
            </a: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Идентифициране на критичните функции</a:t>
            </a:r>
            <a:endParaRPr lang="bg-BG" sz="3600" b="1" cap="small" dirty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Оценка на възможността за съществено влияние</a:t>
            </a:r>
            <a:endParaRPr lang="en-US" sz="3600" b="1" cap="small" dirty="0" smtClean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Оценка на взаимозаменяемостта</a:t>
            </a:r>
            <a:endParaRPr lang="bg-BG" sz="3600" b="1" cap="small" dirty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939120" y="-1365720"/>
            <a:ext cx="7768363" cy="116527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40"/>
              </a:lnSpc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4191000" y="17145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524000" y="723900"/>
            <a:ext cx="7577642" cy="72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bg-BG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ВЪВЕДЕНИЕ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939120" y="6786"/>
            <a:ext cx="6074313" cy="102870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821" t="-8788" b="-8788"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304800" y="1981826"/>
            <a:ext cx="12039600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Идентифицирането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критичните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функции е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важна част от 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процеса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Критичните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функции определят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предмета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планирането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както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резултата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оценката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обществения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интерес</a:t>
            </a: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Една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от целите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е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осигури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непрекъснатост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критичните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функции на (пре)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предприятие,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изпитва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затруднения или е вероятно 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започне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изпитва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такива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в защита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обществения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интерес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титулярите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полици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бенефициерите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правоимащите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лица</a:t>
            </a: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Критичните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функции се определят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гледна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точка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влиянието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върху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стабилността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финансовата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система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функционирането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реалната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икономика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както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с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оглед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заменяемостта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функцията</a:t>
            </a:r>
          </a:p>
          <a:p>
            <a:pPr marL="0" lvl="2" algn="just">
              <a:lnSpc>
                <a:spcPts val="2520"/>
              </a:lnSpc>
            </a:pP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160" y="6883168"/>
            <a:ext cx="124206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just">
              <a:lnSpc>
                <a:spcPts val="2520"/>
              </a:lnSpc>
            </a:pP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„</a:t>
            </a:r>
            <a:r>
              <a:rPr lang="ru-RU" b="1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критични</a:t>
            </a:r>
            <a:r>
              <a:rPr lang="ru-RU" b="1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функции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“ </a:t>
            </a:r>
            <a:r>
              <a:rPr lang="en-US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( </a:t>
            </a:r>
            <a:r>
              <a:rPr lang="bg-BG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съгл. 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чл. 2, ал. 25 от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Директивата</a:t>
            </a:r>
            <a:r>
              <a:rPr lang="en-US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)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: </a:t>
            </a:r>
          </a:p>
          <a:p>
            <a:pPr marL="0" lvl="2" algn="just">
              <a:lnSpc>
                <a:spcPts val="2520"/>
              </a:lnSpc>
            </a:pP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дейности, услуги или операции,</a:t>
            </a:r>
            <a:r>
              <a:rPr lang="en-US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извършвани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от пре/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застрахователно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предприятие за трети лица,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които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не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могат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да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бъдат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заменени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приемлив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срок или на </a:t>
            </a:r>
            <a:r>
              <a:rPr lang="ru-RU" i="1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приемлива</a:t>
            </a:r>
            <a:r>
              <a:rPr lang="ru-RU" i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цена,</a:t>
            </a:r>
            <a:r>
              <a:rPr lang="en-US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 в контекста на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които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неспособността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	</a:t>
            </a:r>
            <a:r>
              <a:rPr lang="ru-RU" i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пре/</a:t>
            </a:r>
            <a:r>
              <a:rPr lang="ru-RU" i="1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застрахователното</a:t>
            </a:r>
            <a:r>
              <a:rPr lang="ru-RU" i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предприятие 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да</a:t>
            </a:r>
            <a:r>
              <a:rPr lang="en-US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bg-BG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ги извършва 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 вероятно да</a:t>
            </a:r>
            <a:r>
              <a:rPr lang="en-US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окаже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значително</a:t>
            </a:r>
            <a:r>
              <a:rPr lang="en-US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въздействие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финансовата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система или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реалната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икономика</a:t>
            </a:r>
            <a:r>
              <a:rPr lang="en-US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една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или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повече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държави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членки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включително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по-специално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въздействие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произтичащо</a:t>
            </a:r>
            <a:r>
              <a:rPr lang="en-US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последиците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социалното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	благополучие на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голям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брой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титуляри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полици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бенефициери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или</a:t>
            </a:r>
            <a:r>
              <a:rPr lang="en-US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увредени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лица, или от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системни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трусове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или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загуба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общото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доверие в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предоставянето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i="1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застрахователни</a:t>
            </a:r>
            <a:r>
              <a:rPr lang="ru-RU" i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услуги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21000" y="0"/>
            <a:ext cx="3434460" cy="10287000"/>
            <a:chOff x="0" y="0"/>
            <a:chExt cx="1026182" cy="1104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76200" y="114300"/>
            <a:ext cx="15544799" cy="723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ИДЕНТИФИЦИРАНЕ НА КРИТИЧНИТЕ ФУНКЦИИ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621000" y="0"/>
            <a:ext cx="3434459" cy="102870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821" t="-8788" b="-8788"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94989" y="1188013"/>
            <a:ext cx="14154411" cy="906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4549" lvl="2" indent="-285750" algn="just">
              <a:lnSpc>
                <a:spcPts val="2520"/>
              </a:lnSpc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•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	орган</a:t>
            </a:r>
            <a:r>
              <a:rPr lang="bg-BG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ът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(ОП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)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определя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критичните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функции </a:t>
            </a:r>
          </a:p>
          <a:p>
            <a:pPr marL="294549" lvl="2" indent="-285750" algn="just">
              <a:lnSpc>
                <a:spcPts val="2520"/>
              </a:lnSpc>
            </a:pP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indent="-285750" algn="just">
              <a:lnSpc>
                <a:spcPts val="2520"/>
              </a:lnSpc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•	Оп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извършва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оценка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критичността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базирана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националните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специфики 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информацията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предоставена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от пре/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предприятия</a:t>
            </a:r>
          </a:p>
          <a:p>
            <a:pPr marL="294549" lvl="2" indent="-285750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indent="-285750"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•	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Относими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елементи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: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необходимост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адаптиране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към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реалностите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сектор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приложимост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към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индивидуалните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ПРЕ/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предприятия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географско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измерение -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национално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регионално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ниво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bg-BG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европейски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Съюз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допълнителни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елементи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- дейности, услуги или операции,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предоставянИ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трети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страни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: 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114550" lvl="6" indent="-285750" algn="just">
              <a:lnSpc>
                <a:spcPts val="2520"/>
              </a:lnSpc>
              <a:buFont typeface="Wingdings" panose="05000000000000000000" pitchFamily="2" charset="2"/>
              <a:buChar char="Ø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пре/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- вкл.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поемане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нов (пре)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застрахователен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бизнес,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осигуряване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покритие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вече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поети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рискове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уреждане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претенции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съществуващи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договори</a:t>
            </a:r>
          </a:p>
          <a:p>
            <a:pPr marL="2114550" lvl="6" indent="-285750" algn="just">
              <a:lnSpc>
                <a:spcPts val="2520"/>
              </a:lnSpc>
              <a:buFont typeface="Wingdings" panose="05000000000000000000" pitchFamily="2" charset="2"/>
              <a:buChar char="Ø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незастрахователни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- вкл.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инвестиции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кредитиране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реалната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икономика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действие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контрагент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пазарите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деривати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репо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сделки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заеми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ценни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книжа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прехвърляне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рискове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по-специално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презастраховане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икономическа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функция</a:t>
            </a:r>
          </a:p>
          <a:p>
            <a:pPr marL="2114550" lvl="6" indent="-285750" algn="just">
              <a:lnSpc>
                <a:spcPts val="2520"/>
              </a:lnSpc>
              <a:buFont typeface="Wingdings" panose="05000000000000000000" pitchFamily="2" charset="2"/>
              <a:buChar char="Ø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Спомагателни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-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свързани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пре/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застраховане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управление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претенции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актюерски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услуги, управление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пенсионни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фондове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управление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активи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други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административни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функции</a:t>
            </a:r>
          </a:p>
          <a:p>
            <a:pPr marL="1828800" lvl="6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ОП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взема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предвид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: 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мерки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рамките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обичайното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производство по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несъстоятелност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ако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намаляват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въздействието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невъзможността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изпълнение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функцията върху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финансовата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система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реалната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икономика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улесняват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заместването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ПРИЕМЛИВА цена и в ПРИЕМЛИВ срок  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използване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Схема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гарантиране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застрахователните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вземания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приложима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това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пре/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застрахователно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предприятие,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ако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изпълнени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условията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обичайно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производство по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несъстоятелност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използването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публични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средства </a:t>
            </a:r>
          </a:p>
        </p:txBody>
      </p:sp>
      <p:sp>
        <p:nvSpPr>
          <p:cNvPr id="7" name="AutoShape 7"/>
          <p:cNvSpPr/>
          <p:nvPr/>
        </p:nvSpPr>
        <p:spPr>
          <a:xfrm>
            <a:off x="6096000" y="9525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66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3800" y="0"/>
            <a:ext cx="7701660" cy="10287000"/>
            <a:chOff x="0" y="0"/>
            <a:chExt cx="1026182" cy="1104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609600" y="190500"/>
            <a:ext cx="1021079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ОЦЕНКА НА ВЪЗМОЖНОСТТА ЗА СЪЩЕСТВЕНО ВЛИЯНИЕ 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353800" y="0"/>
            <a:ext cx="7701660" cy="108585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821" t="-8788" b="-8788"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381000" y="2400300"/>
            <a:ext cx="10134600" cy="714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Характеристики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съществено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влияние: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отражение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върху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една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повече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държави-членки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невъзможност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осъществява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функцията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несключване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 нови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договори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непредлагане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Определено/и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покритие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/я 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Неплащане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към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определени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титуляри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полици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бенефициери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правоимащи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Липса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нови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инвестиции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заеми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определени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субекти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съществуващите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продават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изтеглят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незабавно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914400" lvl="4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•	фактори за оценка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съществеността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влиянието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функцията върху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реалната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икономика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финансовата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система: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Характеристики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третите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страни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които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се предоставя 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Географско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разпространение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</a:p>
          <a:p>
            <a:pPr marL="1200150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Въздействие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прекъсването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функцията върху третите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страни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които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се предоставя</a:t>
            </a:r>
          </a:p>
          <a:p>
            <a:pPr marL="2114550" lvl="6" indent="-285750" algn="just">
              <a:lnSpc>
                <a:spcPts val="2520"/>
              </a:lnSpc>
              <a:buFont typeface="Wingdings" panose="05000000000000000000" pitchFamily="2" charset="2"/>
              <a:buChar char="Ø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социалното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благосъстояние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голям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брой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титуляри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полици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бенефициери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правоимащи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114550" lvl="6" indent="-285750" algn="just">
              <a:lnSpc>
                <a:spcPts val="2520"/>
              </a:lnSpc>
              <a:buFont typeface="Wingdings" panose="05000000000000000000" pitchFamily="2" charset="2"/>
              <a:buChar char="Ø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Системни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трусове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114550" lvl="6" indent="-285750" algn="just">
              <a:lnSpc>
                <a:spcPts val="2520"/>
              </a:lnSpc>
              <a:buFont typeface="Wingdings" panose="05000000000000000000" pitchFamily="2" charset="2"/>
              <a:buChar char="Ø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Загуба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общо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доверие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предоставянето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услуги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689884" y="17907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75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963399" y="-1"/>
            <a:ext cx="6736741" cy="10172361"/>
            <a:chOff x="0" y="0"/>
            <a:chExt cx="490720" cy="6661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0720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3"/>
              <a:stretch>
                <a:fillRect l="-51870" r="-51870"/>
              </a:stretch>
            </a:blipFill>
          </p:spPr>
        </p:sp>
      </p:grpSp>
      <p:sp>
        <p:nvSpPr>
          <p:cNvPr id="10" name="TextBox 3"/>
          <p:cNvSpPr txBox="1"/>
          <p:nvPr/>
        </p:nvSpPr>
        <p:spPr>
          <a:xfrm>
            <a:off x="145230" y="353066"/>
            <a:ext cx="1136097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О</a:t>
            </a:r>
            <a:r>
              <a:rPr lang="bg-BG" sz="40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ЦЕНКА НА ВЗАИМОЗАМЕНЯЕМОСТТА</a:t>
            </a:r>
            <a:endParaRPr lang="ru-RU" sz="40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sp>
        <p:nvSpPr>
          <p:cNvPr id="11" name="AutoShape 7"/>
          <p:cNvSpPr/>
          <p:nvPr/>
        </p:nvSpPr>
        <p:spPr>
          <a:xfrm>
            <a:off x="4648200" y="12573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0" y="2400300"/>
            <a:ext cx="12115801" cy="714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151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Специфични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изисквания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за анализ на оценка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взаимозаменяемостта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приемлив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срок и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приемлива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цена:</a:t>
            </a:r>
          </a:p>
          <a:p>
            <a:pPr marL="1565914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разходите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времето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</a:p>
          <a:p>
            <a:pPr marL="1565914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Приемливият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срок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зависи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от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БЪРЗИНАТА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която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невъзможността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изпълнение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функцията 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отразява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реалната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икономиката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финансовата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система и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мащаба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въздействието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280164" lvl="4" algn="just">
              <a:lnSpc>
                <a:spcPts val="2520"/>
              </a:lnSpc>
            </a:pP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65151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Фактори за оценка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заменяемостта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дадена функция (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списъкът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не 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изчерпателен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):</a:t>
            </a:r>
          </a:p>
          <a:p>
            <a:pPr marL="1565914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Естество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 характеристики на функцията и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свойства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пазара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за функцията </a:t>
            </a:r>
          </a:p>
          <a:p>
            <a:pPr marL="1565914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Апетит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способност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други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участници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пазара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да предоставят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същата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или подобна функция на трети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страни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565914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Пречки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пред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предоставянето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й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565914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Причината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влошаване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финансовото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състояние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предприятието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оказва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влияние върху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наличието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заместващи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субекти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предоставяне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функцията</a:t>
            </a:r>
          </a:p>
          <a:p>
            <a:pPr marL="1565914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Типа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продукт/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покритие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, например в случай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спестовни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продукти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565914" lvl="4" indent="-285750" algn="just">
              <a:lnSpc>
                <a:spcPts val="2520"/>
              </a:lnSpc>
              <a:buFontTx/>
              <a:buChar char="-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Финансовата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стабилност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потенциалния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контрагент, напр. 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незастрахователно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нефинансово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дружество,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презастраховател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 т. н.</a:t>
            </a: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651514" lvl="2" algn="just">
              <a:lnSpc>
                <a:spcPts val="2520"/>
              </a:lnSpc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9864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7108</TotalTime>
  <Words>807</Words>
  <Application>Microsoft Office PowerPoint</Application>
  <PresentationFormat>Custom</PresentationFormat>
  <Paragraphs>74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Helios Bold</vt:lpstr>
      <vt:lpstr>Helios Italics</vt:lpstr>
      <vt:lpstr>Calibri</vt:lpstr>
      <vt:lpstr>Helios</vt:lpstr>
      <vt:lpstr>Helios Bold Italics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проект на директива за възстановяване и преструктуриране на пре/застрахователни предприятия</dc:title>
  <dc:creator>Krasimira N. Ivanova</dc:creator>
  <cp:lastModifiedBy>Krasimira N. Ivanova</cp:lastModifiedBy>
  <cp:revision>234</cp:revision>
  <cp:lastPrinted>2025-01-10T07:31:17Z</cp:lastPrinted>
  <dcterms:created xsi:type="dcterms:W3CDTF">2006-08-16T00:00:00Z</dcterms:created>
  <dcterms:modified xsi:type="dcterms:W3CDTF">2025-03-10T07:50:59Z</dcterms:modified>
  <dc:identifier>DAGaGy8ZRjI</dc:identifier>
</cp:coreProperties>
</file>