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62" r:id="rId4"/>
    <p:sldId id="270" r:id="rId5"/>
    <p:sldId id="290" r:id="rId6"/>
    <p:sldId id="258" r:id="rId7"/>
    <p:sldId id="289" r:id="rId8"/>
    <p:sldId id="274" r:id="rId9"/>
    <p:sldId id="280" r:id="rId10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2"/>
      <p:bold r:id="rId13"/>
      <p:italic r:id="rId14"/>
      <p:boldItalic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Fira Sans Extra Condensed SemiBold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840acf42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840acf42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729d97241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729d97241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729d97241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729d97241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094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840acf42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840acf42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840acf42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840acf42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29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8729d9724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8729d97241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8729d97241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8729d97241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531341" y="237139"/>
            <a:ext cx="8501448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sz="2400" dirty="0" smtClean="0"/>
              <a:t>Стъпки </a:t>
            </a:r>
            <a:r>
              <a:rPr lang="bg-BG" sz="2400" dirty="0"/>
              <a:t>за </a:t>
            </a:r>
            <a:r>
              <a:rPr lang="bg-BG" sz="2400" dirty="0" smtClean="0"/>
              <a:t>извънсъдебно разрешаване </a:t>
            </a:r>
            <a:r>
              <a:rPr lang="bg-BG" sz="2400" dirty="0"/>
              <a:t>на </a:t>
            </a:r>
            <a:r>
              <a:rPr lang="bg-BG" sz="2400" dirty="0" smtClean="0"/>
              <a:t>спорове</a:t>
            </a:r>
            <a:endParaRPr sz="2400" dirty="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239614" y="1775951"/>
            <a:ext cx="5940297" cy="923350"/>
            <a:chOff x="531341" y="1837425"/>
            <a:chExt cx="5940297" cy="923350"/>
          </a:xfrm>
        </p:grpSpPr>
        <p:sp>
          <p:nvSpPr>
            <p:cNvPr id="93" name="Google Shape;93;p16"/>
            <p:cNvSpPr txBox="1"/>
            <p:nvPr/>
          </p:nvSpPr>
          <p:spPr>
            <a:xfrm>
              <a:off x="5682938" y="205850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111825" y="1837425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438650" y="214982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610900" y="1922425"/>
              <a:ext cx="2853075" cy="753375"/>
            </a:xfrm>
            <a:custGeom>
              <a:avLst/>
              <a:gdLst/>
              <a:ahLst/>
              <a:cxnLst/>
              <a:rect l="l" t="t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Подаване на жалба до КФН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531341" y="2084300"/>
              <a:ext cx="207955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chemeClr val="accent2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В случай на неудовлетворение преминаване към стъпка 3</a:t>
              </a:r>
              <a:endParaRPr dirty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" name="Google Shape;98;p16"/>
          <p:cNvGrpSpPr/>
          <p:nvPr/>
        </p:nvGrpSpPr>
        <p:grpSpPr>
          <a:xfrm>
            <a:off x="2381886" y="2679917"/>
            <a:ext cx="6285035" cy="923350"/>
            <a:chOff x="2673613" y="2780700"/>
            <a:chExt cx="6285035" cy="923350"/>
          </a:xfrm>
        </p:grpSpPr>
        <p:sp>
          <p:nvSpPr>
            <p:cNvPr id="99" name="Google Shape;99;p16"/>
            <p:cNvSpPr txBox="1"/>
            <p:nvPr/>
          </p:nvSpPr>
          <p:spPr>
            <a:xfrm>
              <a:off x="2673613" y="3001788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705425" y="2865675"/>
              <a:ext cx="2802387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bg-BG" dirty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Подаване на заявление до КЗП за помирителна комисия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6718544" y="3027588"/>
              <a:ext cx="2240104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chemeClr val="accent5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В случай на неудовлетворение преминаване към стъпка 4</a:t>
              </a:r>
              <a:endParaRPr dirty="0">
                <a:solidFill>
                  <a:schemeClr val="accent5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" name="Google Shape;104;p16"/>
          <p:cNvGrpSpPr/>
          <p:nvPr/>
        </p:nvGrpSpPr>
        <p:grpSpPr>
          <a:xfrm>
            <a:off x="2173357" y="3583884"/>
            <a:ext cx="4005641" cy="923575"/>
            <a:chOff x="2610900" y="3683275"/>
            <a:chExt cx="3859825" cy="923575"/>
          </a:xfrm>
        </p:grpSpPr>
        <p:sp>
          <p:nvSpPr>
            <p:cNvPr id="105" name="Google Shape;105;p16"/>
            <p:cNvSpPr txBox="1"/>
            <p:nvPr/>
          </p:nvSpPr>
          <p:spPr>
            <a:xfrm>
              <a:off x="5682025" y="39044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111825" y="3683275"/>
              <a:ext cx="565850" cy="923575"/>
            </a:xfrm>
            <a:custGeom>
              <a:avLst/>
              <a:gdLst/>
              <a:ahLst/>
              <a:cxnLst/>
              <a:rect l="l" t="t" r="r" b="b"/>
              <a:pathLst>
                <a:path w="22634" h="36943" extrusionOk="0">
                  <a:moveTo>
                    <a:pt x="18766" y="0"/>
                  </a:moveTo>
                  <a:cubicBezTo>
                    <a:pt x="17967" y="0"/>
                    <a:pt x="17169" y="307"/>
                    <a:pt x="16562" y="920"/>
                  </a:cubicBezTo>
                  <a:lnTo>
                    <a:pt x="1215" y="16267"/>
                  </a:lnTo>
                  <a:cubicBezTo>
                    <a:pt x="0" y="17482"/>
                    <a:pt x="0" y="19458"/>
                    <a:pt x="1215" y="20684"/>
                  </a:cubicBezTo>
                  <a:lnTo>
                    <a:pt x="16562" y="36031"/>
                  </a:lnTo>
                  <a:cubicBezTo>
                    <a:pt x="17169" y="36639"/>
                    <a:pt x="17967" y="36942"/>
                    <a:pt x="18766" y="36942"/>
                  </a:cubicBezTo>
                  <a:cubicBezTo>
                    <a:pt x="19565" y="36942"/>
                    <a:pt x="20366" y="36639"/>
                    <a:pt x="20979" y="36031"/>
                  </a:cubicBezTo>
                  <a:lnTo>
                    <a:pt x="22634" y="34377"/>
                  </a:lnTo>
                  <a:lnTo>
                    <a:pt x="8942" y="20684"/>
                  </a:lnTo>
                  <a:cubicBezTo>
                    <a:pt x="7716" y="19458"/>
                    <a:pt x="7716" y="17482"/>
                    <a:pt x="8942" y="16267"/>
                  </a:cubicBezTo>
                  <a:lnTo>
                    <a:pt x="22634" y="2563"/>
                  </a:lnTo>
                  <a:lnTo>
                    <a:pt x="20979" y="920"/>
                  </a:lnTo>
                  <a:cubicBezTo>
                    <a:pt x="20366" y="307"/>
                    <a:pt x="19565" y="0"/>
                    <a:pt x="1876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438650" y="399587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1"/>
                  </a:moveTo>
                  <a:cubicBezTo>
                    <a:pt x="5006" y="1"/>
                    <a:pt x="4635" y="137"/>
                    <a:pt x="4334" y="441"/>
                  </a:cubicBezTo>
                  <a:lnTo>
                    <a:pt x="1489" y="3287"/>
                  </a:lnTo>
                  <a:cubicBezTo>
                    <a:pt x="0" y="4763"/>
                    <a:pt x="0" y="7168"/>
                    <a:pt x="1489" y="8657"/>
                  </a:cubicBezTo>
                  <a:lnTo>
                    <a:pt x="4334" y="11502"/>
                  </a:lnTo>
                  <a:cubicBezTo>
                    <a:pt x="4635" y="11807"/>
                    <a:pt x="5006" y="11943"/>
                    <a:pt x="5372" y="11943"/>
                  </a:cubicBezTo>
                  <a:cubicBezTo>
                    <a:pt x="6135" y="11943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1"/>
                    <a:pt x="53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610900" y="3768475"/>
              <a:ext cx="2853075" cy="753400"/>
            </a:xfrm>
            <a:custGeom>
              <a:avLst/>
              <a:gdLst/>
              <a:ahLst/>
              <a:cxnLst/>
              <a:rect l="l" t="t" r="r" b="b"/>
              <a:pathLst>
                <a:path w="114123" h="30136" extrusionOk="0">
                  <a:moveTo>
                    <a:pt x="14836" y="0"/>
                  </a:moveTo>
                  <a:lnTo>
                    <a:pt x="1" y="15062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60"/>
                    <a:pt x="100335" y="15062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Завеждане на съдебен иск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6"/>
          <p:cNvGrpSpPr/>
          <p:nvPr/>
        </p:nvGrpSpPr>
        <p:grpSpPr>
          <a:xfrm>
            <a:off x="1976718" y="789960"/>
            <a:ext cx="7056071" cy="951655"/>
            <a:chOff x="2673625" y="893602"/>
            <a:chExt cx="6173813" cy="951655"/>
          </a:xfrm>
        </p:grpSpPr>
        <p:sp>
          <p:nvSpPr>
            <p:cNvPr id="111" name="Google Shape;111;p16"/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477543" y="893602"/>
              <a:ext cx="566175" cy="95165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534937" y="119182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620824" y="906957"/>
              <a:ext cx="2762097" cy="90682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Подаване на жалба до търговец, извършващ дейност в небанковия сектор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6533150" y="1170649"/>
              <a:ext cx="2314288" cy="46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bg-BG" dirty="0" smtClean="0">
                  <a:solidFill>
                    <a:schemeClr val="accent6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В случай на </a:t>
              </a:r>
              <a:r>
                <a:rPr lang="bg-BG" dirty="0">
                  <a:solidFill>
                    <a:schemeClr val="accent6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неудовлетворение или </a:t>
              </a:r>
              <a:r>
                <a:rPr lang="bg-BG" dirty="0" smtClean="0">
                  <a:solidFill>
                    <a:schemeClr val="accent6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когато търговецът </a:t>
              </a:r>
              <a:r>
                <a:rPr lang="bg-BG" dirty="0">
                  <a:solidFill>
                    <a:schemeClr val="accent6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не се е произнесъл в срок преминаване </a:t>
              </a:r>
              <a:r>
                <a:rPr lang="bg-BG" dirty="0" smtClean="0">
                  <a:solidFill>
                    <a:schemeClr val="accent6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към стъпка 2</a:t>
              </a:r>
              <a:endParaRPr dirty="0">
                <a:solidFill>
                  <a:schemeClr val="accent6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76661" y="4573026"/>
            <a:ext cx="8290260" cy="467738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Подаването </a:t>
            </a:r>
            <a:r>
              <a:rPr lang="en-US" sz="1200" dirty="0" err="1">
                <a:latin typeface="Arial Narrow" panose="020B0606020202030204" pitchFamily="34" charset="0"/>
              </a:rPr>
              <a:t>на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жалба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до</a:t>
            </a:r>
            <a:r>
              <a:rPr lang="en-US" sz="1200" dirty="0">
                <a:latin typeface="Arial Narrow" panose="020B0606020202030204" pitchFamily="34" charset="0"/>
              </a:rPr>
              <a:t> КФН и </a:t>
            </a:r>
            <a:r>
              <a:rPr lang="en-US" sz="1200" dirty="0" err="1">
                <a:latin typeface="Arial Narrow" panose="020B0606020202030204" pitchFamily="34" charset="0"/>
              </a:rPr>
              <a:t>становището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на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надзорния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орган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по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нея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не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представляват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пречка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или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задължително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условие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за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сезирането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на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българския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съд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  <a:endParaRPr lang="en-US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9"/>
          <p:cNvGrpSpPr/>
          <p:nvPr/>
        </p:nvGrpSpPr>
        <p:grpSpPr>
          <a:xfrm>
            <a:off x="1676400" y="3387413"/>
            <a:ext cx="3709126" cy="909950"/>
            <a:chOff x="2379750" y="3387413"/>
            <a:chExt cx="3005775" cy="909950"/>
          </a:xfrm>
        </p:grpSpPr>
        <p:sp>
          <p:nvSpPr>
            <p:cNvPr id="222" name="Google Shape;222;p19"/>
            <p:cNvSpPr/>
            <p:nvPr/>
          </p:nvSpPr>
          <p:spPr>
            <a:xfrm>
              <a:off x="2379750" y="3387413"/>
              <a:ext cx="2554825" cy="90995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Помирителното предложение има сила на споразумение</a:t>
              </a:r>
              <a:endParaRPr dirty="0">
                <a:solidFill>
                  <a:srgbClr val="FFFF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4475550" y="3387413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716725" y="356324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Предимства на помирителното производство (ПП)</a:t>
            </a:r>
            <a:endParaRPr sz="2400" dirty="0"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758200" y="2648613"/>
            <a:ext cx="3384004" cy="909975"/>
            <a:chOff x="3758200" y="2648613"/>
            <a:chExt cx="3006050" cy="909975"/>
          </a:xfrm>
        </p:grpSpPr>
        <p:sp>
          <p:nvSpPr>
            <p:cNvPr id="226" name="Google Shape;226;p19"/>
            <p:cNvSpPr/>
            <p:nvPr/>
          </p:nvSpPr>
          <p:spPr>
            <a:xfrm>
              <a:off x="4209450" y="2648613"/>
              <a:ext cx="2554800" cy="909975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Онлайн решаване на спорове</a:t>
              </a:r>
              <a:endParaRPr dirty="0">
                <a:solidFill>
                  <a:srgbClr val="FFFF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3758200" y="2648613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3758199" y="1211238"/>
            <a:ext cx="3603386" cy="909950"/>
            <a:chOff x="3758200" y="1211238"/>
            <a:chExt cx="3200928" cy="909950"/>
          </a:xfrm>
        </p:grpSpPr>
        <p:sp>
          <p:nvSpPr>
            <p:cNvPr id="229" name="Google Shape;229;p19"/>
            <p:cNvSpPr/>
            <p:nvPr/>
          </p:nvSpPr>
          <p:spPr>
            <a:xfrm>
              <a:off x="3999678" y="1211238"/>
              <a:ext cx="2959450" cy="90995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dirty="0" smtClean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Не е задължително използване на адвокат/юрист</a:t>
              </a:r>
              <a:endParaRPr dirty="0">
                <a:solidFill>
                  <a:srgbClr val="FFFF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758200" y="1211238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9"/>
          <p:cNvGrpSpPr/>
          <p:nvPr/>
        </p:nvGrpSpPr>
        <p:grpSpPr>
          <a:xfrm>
            <a:off x="1570384" y="1927688"/>
            <a:ext cx="3815141" cy="909975"/>
            <a:chOff x="2092723" y="1927688"/>
            <a:chExt cx="3292802" cy="909975"/>
          </a:xfrm>
        </p:grpSpPr>
        <p:sp>
          <p:nvSpPr>
            <p:cNvPr id="232" name="Google Shape;232;p19"/>
            <p:cNvSpPr/>
            <p:nvPr/>
          </p:nvSpPr>
          <p:spPr>
            <a:xfrm>
              <a:off x="2092723" y="1927688"/>
              <a:ext cx="2841853" cy="909975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bg-BG" dirty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ПП е безплатно за страните</a:t>
              </a:r>
              <a:endParaRPr dirty="0">
                <a:solidFill>
                  <a:srgbClr val="FFFF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475550" y="1927688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9"/>
          <p:cNvSpPr/>
          <p:nvPr/>
        </p:nvSpPr>
        <p:spPr>
          <a:xfrm>
            <a:off x="3907325" y="1367513"/>
            <a:ext cx="1342300" cy="2773300"/>
          </a:xfrm>
          <a:custGeom>
            <a:avLst/>
            <a:gdLst/>
            <a:ahLst/>
            <a:cxnLst/>
            <a:rect l="l" t="t" r="r" b="b"/>
            <a:pathLst>
              <a:path w="53692" h="110932" extrusionOk="0">
                <a:moveTo>
                  <a:pt x="12240" y="0"/>
                </a:moveTo>
                <a:cubicBezTo>
                  <a:pt x="5644" y="0"/>
                  <a:pt x="298" y="5346"/>
                  <a:pt x="286" y="11930"/>
                </a:cubicBezTo>
                <a:cubicBezTo>
                  <a:pt x="286" y="18312"/>
                  <a:pt x="5501" y="23694"/>
                  <a:pt x="11883" y="23884"/>
                </a:cubicBezTo>
                <a:lnTo>
                  <a:pt x="12038" y="23884"/>
                </a:lnTo>
                <a:cubicBezTo>
                  <a:pt x="16646" y="23956"/>
                  <a:pt x="21063" y="25670"/>
                  <a:pt x="24325" y="28933"/>
                </a:cubicBezTo>
                <a:lnTo>
                  <a:pt x="24480" y="29087"/>
                </a:lnTo>
                <a:cubicBezTo>
                  <a:pt x="27492" y="32100"/>
                  <a:pt x="29028" y="36219"/>
                  <a:pt x="28992" y="40482"/>
                </a:cubicBezTo>
                <a:cubicBezTo>
                  <a:pt x="28992" y="40517"/>
                  <a:pt x="28992" y="40565"/>
                  <a:pt x="28992" y="40601"/>
                </a:cubicBezTo>
                <a:cubicBezTo>
                  <a:pt x="28992" y="40624"/>
                  <a:pt x="28992" y="40648"/>
                  <a:pt x="28992" y="40660"/>
                </a:cubicBezTo>
                <a:cubicBezTo>
                  <a:pt x="29004" y="45077"/>
                  <a:pt x="27445" y="49340"/>
                  <a:pt x="24325" y="52447"/>
                </a:cubicBezTo>
                <a:lnTo>
                  <a:pt x="23932" y="52840"/>
                </a:lnTo>
                <a:cubicBezTo>
                  <a:pt x="21027" y="55757"/>
                  <a:pt x="17094" y="57513"/>
                  <a:pt x="12988" y="57513"/>
                </a:cubicBezTo>
                <a:cubicBezTo>
                  <a:pt x="12854" y="57513"/>
                  <a:pt x="12720" y="57511"/>
                  <a:pt x="12586" y="57508"/>
                </a:cubicBezTo>
                <a:cubicBezTo>
                  <a:pt x="12467" y="57502"/>
                  <a:pt x="12348" y="57499"/>
                  <a:pt x="12228" y="57499"/>
                </a:cubicBezTo>
                <a:cubicBezTo>
                  <a:pt x="12109" y="57499"/>
                  <a:pt x="11990" y="57502"/>
                  <a:pt x="11871" y="57508"/>
                </a:cubicBezTo>
                <a:cubicBezTo>
                  <a:pt x="5704" y="57686"/>
                  <a:pt x="572" y="62734"/>
                  <a:pt x="298" y="68902"/>
                </a:cubicBezTo>
                <a:cubicBezTo>
                  <a:pt x="1" y="75736"/>
                  <a:pt x="5454" y="81379"/>
                  <a:pt x="12228" y="81379"/>
                </a:cubicBezTo>
                <a:lnTo>
                  <a:pt x="12288" y="81379"/>
                </a:lnTo>
                <a:cubicBezTo>
                  <a:pt x="12321" y="81379"/>
                  <a:pt x="12353" y="81379"/>
                  <a:pt x="12386" y="81379"/>
                </a:cubicBezTo>
                <a:cubicBezTo>
                  <a:pt x="16114" y="81379"/>
                  <a:pt x="19729" y="82724"/>
                  <a:pt x="22373" y="85368"/>
                </a:cubicBezTo>
                <a:lnTo>
                  <a:pt x="23861" y="86856"/>
                </a:lnTo>
                <a:cubicBezTo>
                  <a:pt x="27159" y="90154"/>
                  <a:pt x="28861" y="94643"/>
                  <a:pt x="28992" y="99310"/>
                </a:cubicBezTo>
                <a:cubicBezTo>
                  <a:pt x="29004" y="99834"/>
                  <a:pt x="29052" y="100370"/>
                  <a:pt x="29135" y="100906"/>
                </a:cubicBezTo>
                <a:cubicBezTo>
                  <a:pt x="29945" y="106085"/>
                  <a:pt x="34184" y="110181"/>
                  <a:pt x="39387" y="110835"/>
                </a:cubicBezTo>
                <a:cubicBezTo>
                  <a:pt x="39906" y="110900"/>
                  <a:pt x="40420" y="110932"/>
                  <a:pt x="40927" y="110932"/>
                </a:cubicBezTo>
                <a:cubicBezTo>
                  <a:pt x="48036" y="110932"/>
                  <a:pt x="53692" y="104720"/>
                  <a:pt x="52769" y="97429"/>
                </a:cubicBezTo>
                <a:cubicBezTo>
                  <a:pt x="52102" y="92214"/>
                  <a:pt x="47959" y="87964"/>
                  <a:pt x="42768" y="87190"/>
                </a:cubicBezTo>
                <a:cubicBezTo>
                  <a:pt x="42232" y="87106"/>
                  <a:pt x="41708" y="87071"/>
                  <a:pt x="41184" y="87059"/>
                </a:cubicBezTo>
                <a:cubicBezTo>
                  <a:pt x="36470" y="86952"/>
                  <a:pt x="31921" y="85261"/>
                  <a:pt x="28588" y="81915"/>
                </a:cubicBezTo>
                <a:lnTo>
                  <a:pt x="28052" y="81391"/>
                </a:lnTo>
                <a:cubicBezTo>
                  <a:pt x="25182" y="78510"/>
                  <a:pt x="23789" y="74498"/>
                  <a:pt x="24135" y="70450"/>
                </a:cubicBezTo>
                <a:cubicBezTo>
                  <a:pt x="24159" y="70116"/>
                  <a:pt x="24170" y="69783"/>
                  <a:pt x="24170" y="69438"/>
                </a:cubicBezTo>
                <a:cubicBezTo>
                  <a:pt x="24170" y="69414"/>
                  <a:pt x="24170" y="69402"/>
                  <a:pt x="24170" y="69378"/>
                </a:cubicBezTo>
                <a:cubicBezTo>
                  <a:pt x="24147" y="64985"/>
                  <a:pt x="25718" y="60722"/>
                  <a:pt x="28826" y="57615"/>
                </a:cubicBezTo>
                <a:lnTo>
                  <a:pt x="29231" y="57210"/>
                </a:lnTo>
                <a:cubicBezTo>
                  <a:pt x="32148" y="54293"/>
                  <a:pt x="36081" y="52537"/>
                  <a:pt x="40186" y="52537"/>
                </a:cubicBezTo>
                <a:cubicBezTo>
                  <a:pt x="40320" y="52537"/>
                  <a:pt x="40455" y="52539"/>
                  <a:pt x="40589" y="52543"/>
                </a:cubicBezTo>
                <a:lnTo>
                  <a:pt x="41292" y="52543"/>
                </a:lnTo>
                <a:cubicBezTo>
                  <a:pt x="47459" y="52352"/>
                  <a:pt x="52591" y="47304"/>
                  <a:pt x="52853" y="41136"/>
                </a:cubicBezTo>
                <a:cubicBezTo>
                  <a:pt x="53150" y="34302"/>
                  <a:pt x="47697" y="28659"/>
                  <a:pt x="40923" y="28659"/>
                </a:cubicBezTo>
                <a:cubicBezTo>
                  <a:pt x="40827" y="28659"/>
                  <a:pt x="40720" y="28659"/>
                  <a:pt x="40625" y="28671"/>
                </a:cubicBezTo>
                <a:cubicBezTo>
                  <a:pt x="40491" y="28674"/>
                  <a:pt x="40358" y="28676"/>
                  <a:pt x="40225" y="28676"/>
                </a:cubicBezTo>
                <a:cubicBezTo>
                  <a:pt x="36105" y="28676"/>
                  <a:pt x="32137" y="27076"/>
                  <a:pt x="29219" y="24158"/>
                </a:cubicBezTo>
                <a:cubicBezTo>
                  <a:pt x="25933" y="20884"/>
                  <a:pt x="24230" y="16431"/>
                  <a:pt x="24170" y="11800"/>
                </a:cubicBezTo>
                <a:cubicBezTo>
                  <a:pt x="24170" y="11740"/>
                  <a:pt x="24170" y="11692"/>
                  <a:pt x="24170" y="11645"/>
                </a:cubicBezTo>
                <a:cubicBezTo>
                  <a:pt x="24016" y="5251"/>
                  <a:pt x="18634" y="12"/>
                  <a:pt x="122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19"/>
          <p:cNvGrpSpPr/>
          <p:nvPr/>
        </p:nvGrpSpPr>
        <p:grpSpPr>
          <a:xfrm>
            <a:off x="4079723" y="1481693"/>
            <a:ext cx="266921" cy="369039"/>
            <a:chOff x="-38129425" y="3222550"/>
            <a:chExt cx="228450" cy="315850"/>
          </a:xfrm>
        </p:grpSpPr>
        <p:sp>
          <p:nvSpPr>
            <p:cNvPr id="239" name="Google Shape;239;p19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9"/>
          <p:cNvGrpSpPr/>
          <p:nvPr/>
        </p:nvGrpSpPr>
        <p:grpSpPr>
          <a:xfrm>
            <a:off x="4030037" y="2918379"/>
            <a:ext cx="366293" cy="370441"/>
            <a:chOff x="-39647175" y="3972000"/>
            <a:chExt cx="313500" cy="317050"/>
          </a:xfrm>
        </p:grpSpPr>
        <p:sp>
          <p:nvSpPr>
            <p:cNvPr id="243" name="Google Shape;243;p19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168;p39"/>
          <p:cNvSpPr/>
          <p:nvPr/>
        </p:nvSpPr>
        <p:spPr>
          <a:xfrm>
            <a:off x="4910344" y="2213980"/>
            <a:ext cx="217222" cy="340452"/>
          </a:xfrm>
          <a:custGeom>
            <a:avLst/>
            <a:gdLst/>
            <a:ahLst/>
            <a:cxnLst/>
            <a:rect l="l" t="t" r="r" b="b"/>
            <a:pathLst>
              <a:path w="6333" h="9925" extrusionOk="0">
                <a:moveTo>
                  <a:pt x="4694" y="1"/>
                </a:moveTo>
                <a:lnTo>
                  <a:pt x="4694" y="7877"/>
                </a:lnTo>
                <a:cubicBezTo>
                  <a:pt x="4694" y="8097"/>
                  <a:pt x="4474" y="8255"/>
                  <a:pt x="4253" y="8255"/>
                </a:cubicBezTo>
                <a:cubicBezTo>
                  <a:pt x="2993" y="8255"/>
                  <a:pt x="1638" y="8696"/>
                  <a:pt x="693" y="9452"/>
                </a:cubicBezTo>
                <a:cubicBezTo>
                  <a:pt x="536" y="9546"/>
                  <a:pt x="189" y="9925"/>
                  <a:pt x="0" y="9925"/>
                </a:cubicBezTo>
                <a:lnTo>
                  <a:pt x="5073" y="9925"/>
                </a:lnTo>
                <a:cubicBezTo>
                  <a:pt x="5734" y="9925"/>
                  <a:pt x="6333" y="9357"/>
                  <a:pt x="6333" y="8696"/>
                </a:cubicBezTo>
                <a:lnTo>
                  <a:pt x="6333" y="1229"/>
                </a:lnTo>
                <a:cubicBezTo>
                  <a:pt x="6333" y="536"/>
                  <a:pt x="5766" y="1"/>
                  <a:pt x="50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69;p39"/>
          <p:cNvSpPr/>
          <p:nvPr/>
        </p:nvSpPr>
        <p:spPr>
          <a:xfrm>
            <a:off x="4776334" y="2157792"/>
            <a:ext cx="118918" cy="353419"/>
          </a:xfrm>
          <a:custGeom>
            <a:avLst/>
            <a:gdLst/>
            <a:ahLst/>
            <a:cxnLst/>
            <a:rect l="l" t="t" r="r" b="b"/>
            <a:pathLst>
              <a:path w="3467" h="10303" extrusionOk="0">
                <a:moveTo>
                  <a:pt x="1" y="0"/>
                </a:moveTo>
                <a:lnTo>
                  <a:pt x="1" y="9105"/>
                </a:lnTo>
                <a:cubicBezTo>
                  <a:pt x="1166" y="9200"/>
                  <a:pt x="2489" y="9578"/>
                  <a:pt x="3466" y="10302"/>
                </a:cubicBezTo>
                <a:lnTo>
                  <a:pt x="3466" y="1197"/>
                </a:lnTo>
                <a:cubicBezTo>
                  <a:pt x="2489" y="473"/>
                  <a:pt x="1229" y="95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171;p39"/>
          <p:cNvSpPr/>
          <p:nvPr/>
        </p:nvSpPr>
        <p:spPr>
          <a:xfrm>
            <a:off x="4692059" y="2213980"/>
            <a:ext cx="216159" cy="340452"/>
          </a:xfrm>
          <a:custGeom>
            <a:avLst/>
            <a:gdLst/>
            <a:ahLst/>
            <a:cxnLst/>
            <a:rect l="l" t="t" r="r" b="b"/>
            <a:pathLst>
              <a:path w="6302" h="9925" extrusionOk="0">
                <a:moveTo>
                  <a:pt x="1229" y="1"/>
                </a:moveTo>
                <a:cubicBezTo>
                  <a:pt x="567" y="1"/>
                  <a:pt x="0" y="536"/>
                  <a:pt x="0" y="1198"/>
                </a:cubicBezTo>
                <a:lnTo>
                  <a:pt x="0" y="8664"/>
                </a:lnTo>
                <a:cubicBezTo>
                  <a:pt x="32" y="9357"/>
                  <a:pt x="567" y="9925"/>
                  <a:pt x="1229" y="9925"/>
                </a:cubicBezTo>
                <a:lnTo>
                  <a:pt x="6301" y="9925"/>
                </a:lnTo>
                <a:cubicBezTo>
                  <a:pt x="6112" y="9925"/>
                  <a:pt x="5766" y="9609"/>
                  <a:pt x="5608" y="9452"/>
                </a:cubicBezTo>
                <a:cubicBezTo>
                  <a:pt x="4631" y="8664"/>
                  <a:pt x="3277" y="8255"/>
                  <a:pt x="2048" y="8255"/>
                </a:cubicBezTo>
                <a:cubicBezTo>
                  <a:pt x="1828" y="8255"/>
                  <a:pt x="1638" y="8066"/>
                  <a:pt x="1638" y="7877"/>
                </a:cubicBezTo>
                <a:lnTo>
                  <a:pt x="16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140;p39"/>
          <p:cNvSpPr/>
          <p:nvPr/>
        </p:nvSpPr>
        <p:spPr>
          <a:xfrm>
            <a:off x="4843059" y="3610914"/>
            <a:ext cx="273399" cy="266602"/>
          </a:xfrm>
          <a:custGeom>
            <a:avLst/>
            <a:gdLst/>
            <a:ahLst/>
            <a:cxnLst/>
            <a:rect l="l" t="t" r="r" b="b"/>
            <a:pathLst>
              <a:path w="9452" h="9217" extrusionOk="0">
                <a:moveTo>
                  <a:pt x="3387" y="836"/>
                </a:moveTo>
                <a:cubicBezTo>
                  <a:pt x="3497" y="836"/>
                  <a:pt x="3607" y="875"/>
                  <a:pt x="3686" y="954"/>
                </a:cubicBezTo>
                <a:cubicBezTo>
                  <a:pt x="3844" y="1111"/>
                  <a:pt x="3844" y="1395"/>
                  <a:pt x="3686" y="1553"/>
                </a:cubicBezTo>
                <a:lnTo>
                  <a:pt x="1638" y="3600"/>
                </a:lnTo>
                <a:cubicBezTo>
                  <a:pt x="1560" y="3679"/>
                  <a:pt x="1449" y="3718"/>
                  <a:pt x="1339" y="3718"/>
                </a:cubicBezTo>
                <a:cubicBezTo>
                  <a:pt x="1229" y="3718"/>
                  <a:pt x="1118" y="3679"/>
                  <a:pt x="1040" y="3600"/>
                </a:cubicBezTo>
                <a:cubicBezTo>
                  <a:pt x="882" y="3443"/>
                  <a:pt x="882" y="3159"/>
                  <a:pt x="1040" y="3002"/>
                </a:cubicBezTo>
                <a:lnTo>
                  <a:pt x="3088" y="954"/>
                </a:lnTo>
                <a:cubicBezTo>
                  <a:pt x="3166" y="875"/>
                  <a:pt x="3277" y="836"/>
                  <a:pt x="3387" y="836"/>
                </a:cubicBezTo>
                <a:close/>
                <a:moveTo>
                  <a:pt x="8081" y="5530"/>
                </a:moveTo>
                <a:cubicBezTo>
                  <a:pt x="8191" y="5530"/>
                  <a:pt x="8302" y="5569"/>
                  <a:pt x="8380" y="5648"/>
                </a:cubicBezTo>
                <a:cubicBezTo>
                  <a:pt x="8538" y="5806"/>
                  <a:pt x="8538" y="6089"/>
                  <a:pt x="8380" y="6247"/>
                </a:cubicBezTo>
                <a:lnTo>
                  <a:pt x="6333" y="8295"/>
                </a:lnTo>
                <a:cubicBezTo>
                  <a:pt x="6254" y="8358"/>
                  <a:pt x="6143" y="8389"/>
                  <a:pt x="6033" y="8389"/>
                </a:cubicBezTo>
                <a:cubicBezTo>
                  <a:pt x="5923" y="8389"/>
                  <a:pt x="5813" y="8358"/>
                  <a:pt x="5734" y="8295"/>
                </a:cubicBezTo>
                <a:cubicBezTo>
                  <a:pt x="5576" y="8137"/>
                  <a:pt x="5576" y="7853"/>
                  <a:pt x="5734" y="7696"/>
                </a:cubicBezTo>
                <a:lnTo>
                  <a:pt x="7782" y="5648"/>
                </a:lnTo>
                <a:cubicBezTo>
                  <a:pt x="7861" y="5569"/>
                  <a:pt x="7971" y="5530"/>
                  <a:pt x="8081" y="5530"/>
                </a:cubicBezTo>
                <a:close/>
                <a:moveTo>
                  <a:pt x="3414" y="1"/>
                </a:moveTo>
                <a:cubicBezTo>
                  <a:pt x="3095" y="1"/>
                  <a:pt x="2772" y="119"/>
                  <a:pt x="2520" y="355"/>
                </a:cubicBezTo>
                <a:lnTo>
                  <a:pt x="473" y="2403"/>
                </a:lnTo>
                <a:cubicBezTo>
                  <a:pt x="0" y="2876"/>
                  <a:pt x="0" y="3663"/>
                  <a:pt x="473" y="4199"/>
                </a:cubicBezTo>
                <a:cubicBezTo>
                  <a:pt x="700" y="4406"/>
                  <a:pt x="1008" y="4544"/>
                  <a:pt x="1345" y="4544"/>
                </a:cubicBezTo>
                <a:cubicBezTo>
                  <a:pt x="1522" y="4544"/>
                  <a:pt x="1706" y="4506"/>
                  <a:pt x="1890" y="4419"/>
                </a:cubicBezTo>
                <a:lnTo>
                  <a:pt x="4915" y="7444"/>
                </a:lnTo>
                <a:cubicBezTo>
                  <a:pt x="4663" y="7980"/>
                  <a:pt x="4789" y="8515"/>
                  <a:pt x="5135" y="8862"/>
                </a:cubicBezTo>
                <a:cubicBezTo>
                  <a:pt x="5372" y="9098"/>
                  <a:pt x="5687" y="9216"/>
                  <a:pt x="6010" y="9216"/>
                </a:cubicBezTo>
                <a:cubicBezTo>
                  <a:pt x="6333" y="9216"/>
                  <a:pt x="6663" y="9098"/>
                  <a:pt x="6931" y="8862"/>
                </a:cubicBezTo>
                <a:lnTo>
                  <a:pt x="8979" y="6814"/>
                </a:lnTo>
                <a:cubicBezTo>
                  <a:pt x="9452" y="6341"/>
                  <a:pt x="9452" y="5554"/>
                  <a:pt x="8979" y="5050"/>
                </a:cubicBezTo>
                <a:cubicBezTo>
                  <a:pt x="8757" y="4828"/>
                  <a:pt x="8445" y="4696"/>
                  <a:pt x="8117" y="4696"/>
                </a:cubicBezTo>
                <a:cubicBezTo>
                  <a:pt x="7933" y="4696"/>
                  <a:pt x="7743" y="4738"/>
                  <a:pt x="7561" y="4829"/>
                </a:cubicBezTo>
                <a:lnTo>
                  <a:pt x="4505" y="1773"/>
                </a:lnTo>
                <a:cubicBezTo>
                  <a:pt x="4757" y="1269"/>
                  <a:pt x="4631" y="733"/>
                  <a:pt x="4285" y="355"/>
                </a:cubicBezTo>
                <a:cubicBezTo>
                  <a:pt x="4048" y="119"/>
                  <a:pt x="3733" y="1"/>
                  <a:pt x="34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141;p39"/>
          <p:cNvSpPr/>
          <p:nvPr/>
        </p:nvSpPr>
        <p:spPr>
          <a:xfrm>
            <a:off x="4745524" y="3773357"/>
            <a:ext cx="205078" cy="205078"/>
          </a:xfrm>
          <a:custGeom>
            <a:avLst/>
            <a:gdLst/>
            <a:ahLst/>
            <a:cxnLst/>
            <a:rect l="l" t="t" r="r" b="b"/>
            <a:pathLst>
              <a:path w="7090" h="7090" extrusionOk="0">
                <a:moveTo>
                  <a:pt x="5325" y="1"/>
                </a:moveTo>
                <a:lnTo>
                  <a:pt x="4160" y="1166"/>
                </a:lnTo>
                <a:cubicBezTo>
                  <a:pt x="4081" y="1088"/>
                  <a:pt x="3971" y="1048"/>
                  <a:pt x="3860" y="1048"/>
                </a:cubicBezTo>
                <a:cubicBezTo>
                  <a:pt x="3750" y="1048"/>
                  <a:pt x="3640" y="1088"/>
                  <a:pt x="3561" y="1166"/>
                </a:cubicBezTo>
                <a:lnTo>
                  <a:pt x="474" y="4254"/>
                </a:lnTo>
                <a:cubicBezTo>
                  <a:pt x="159" y="4569"/>
                  <a:pt x="1" y="4947"/>
                  <a:pt x="1" y="5419"/>
                </a:cubicBezTo>
                <a:cubicBezTo>
                  <a:pt x="1" y="5861"/>
                  <a:pt x="159" y="6302"/>
                  <a:pt x="474" y="6617"/>
                </a:cubicBezTo>
                <a:cubicBezTo>
                  <a:pt x="789" y="6932"/>
                  <a:pt x="1214" y="7089"/>
                  <a:pt x="1639" y="7089"/>
                </a:cubicBezTo>
                <a:cubicBezTo>
                  <a:pt x="2065" y="7089"/>
                  <a:pt x="2490" y="6932"/>
                  <a:pt x="2805" y="6617"/>
                </a:cubicBezTo>
                <a:lnTo>
                  <a:pt x="5892" y="3529"/>
                </a:lnTo>
                <a:cubicBezTo>
                  <a:pt x="6081" y="3372"/>
                  <a:pt x="6081" y="3088"/>
                  <a:pt x="5924" y="2931"/>
                </a:cubicBezTo>
                <a:lnTo>
                  <a:pt x="7090" y="1765"/>
                </a:lnTo>
                <a:lnTo>
                  <a:pt x="53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142;p39"/>
          <p:cNvSpPr/>
          <p:nvPr/>
        </p:nvSpPr>
        <p:spPr>
          <a:xfrm>
            <a:off x="4897727" y="3906412"/>
            <a:ext cx="215086" cy="72023"/>
          </a:xfrm>
          <a:custGeom>
            <a:avLst/>
            <a:gdLst/>
            <a:ahLst/>
            <a:cxnLst/>
            <a:rect l="l" t="t" r="r" b="b"/>
            <a:pathLst>
              <a:path w="7436" h="2490" extrusionOk="0"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1639"/>
                </a:lnTo>
                <a:lnTo>
                  <a:pt x="410" y="1639"/>
                </a:lnTo>
                <a:cubicBezTo>
                  <a:pt x="189" y="1639"/>
                  <a:pt x="0" y="1859"/>
                  <a:pt x="0" y="2048"/>
                </a:cubicBezTo>
                <a:cubicBezTo>
                  <a:pt x="0" y="2269"/>
                  <a:pt x="189" y="2489"/>
                  <a:pt x="410" y="2489"/>
                </a:cubicBezTo>
                <a:lnTo>
                  <a:pt x="7026" y="2489"/>
                </a:lnTo>
                <a:cubicBezTo>
                  <a:pt x="7278" y="2489"/>
                  <a:pt x="7435" y="2269"/>
                  <a:pt x="7435" y="2048"/>
                </a:cubicBezTo>
                <a:cubicBezTo>
                  <a:pt x="7435" y="1859"/>
                  <a:pt x="7246" y="1639"/>
                  <a:pt x="6994" y="1639"/>
                </a:cubicBezTo>
                <a:lnTo>
                  <a:pt x="6616" y="1639"/>
                </a:lnTo>
                <a:lnTo>
                  <a:pt x="6616" y="1229"/>
                </a:lnTo>
                <a:cubicBezTo>
                  <a:pt x="6616" y="536"/>
                  <a:pt x="6049" y="0"/>
                  <a:pt x="53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1"/>
          <p:cNvGrpSpPr/>
          <p:nvPr/>
        </p:nvGrpSpPr>
        <p:grpSpPr>
          <a:xfrm>
            <a:off x="6189394" y="2282599"/>
            <a:ext cx="1922195" cy="2772169"/>
            <a:chOff x="6229150" y="2070564"/>
            <a:chExt cx="1922195" cy="2772169"/>
          </a:xfrm>
        </p:grpSpPr>
        <p:grpSp>
          <p:nvGrpSpPr>
            <p:cNvPr id="290" name="Google Shape;290;p21"/>
            <p:cNvGrpSpPr/>
            <p:nvPr/>
          </p:nvGrpSpPr>
          <p:grpSpPr>
            <a:xfrm>
              <a:off x="6955069" y="2543104"/>
              <a:ext cx="433078" cy="467150"/>
              <a:chOff x="6955069" y="2543104"/>
              <a:chExt cx="433078" cy="467150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7024558" y="2612565"/>
                <a:ext cx="293105" cy="39769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4039" extrusionOk="0">
                    <a:moveTo>
                      <a:pt x="5191" y="608"/>
                    </a:moveTo>
                    <a:cubicBezTo>
                      <a:pt x="7715" y="608"/>
                      <a:pt x="9763" y="2668"/>
                      <a:pt x="9763" y="5192"/>
                    </a:cubicBezTo>
                    <a:cubicBezTo>
                      <a:pt x="9763" y="7180"/>
                      <a:pt x="8477" y="8931"/>
                      <a:pt x="6596" y="9550"/>
                    </a:cubicBezTo>
                    <a:cubicBezTo>
                      <a:pt x="6465" y="9597"/>
                      <a:pt x="6358" y="9705"/>
                      <a:pt x="6358" y="9835"/>
                    </a:cubicBezTo>
                    <a:lnTo>
                      <a:pt x="6358" y="10455"/>
                    </a:lnTo>
                    <a:lnTo>
                      <a:pt x="3977" y="10455"/>
                    </a:lnTo>
                    <a:lnTo>
                      <a:pt x="3977" y="9835"/>
                    </a:lnTo>
                    <a:cubicBezTo>
                      <a:pt x="3977" y="9705"/>
                      <a:pt x="3881" y="9597"/>
                      <a:pt x="3762" y="9550"/>
                    </a:cubicBezTo>
                    <a:cubicBezTo>
                      <a:pt x="1869" y="8931"/>
                      <a:pt x="607" y="7180"/>
                      <a:pt x="607" y="5192"/>
                    </a:cubicBezTo>
                    <a:cubicBezTo>
                      <a:pt x="607" y="2668"/>
                      <a:pt x="2655" y="608"/>
                      <a:pt x="5191" y="608"/>
                    </a:cubicBezTo>
                    <a:close/>
                    <a:moveTo>
                      <a:pt x="6358" y="11050"/>
                    </a:moveTo>
                    <a:lnTo>
                      <a:pt x="6358" y="12538"/>
                    </a:lnTo>
                    <a:lnTo>
                      <a:pt x="6108" y="12538"/>
                    </a:lnTo>
                    <a:cubicBezTo>
                      <a:pt x="5929" y="12538"/>
                      <a:pt x="5763" y="12669"/>
                      <a:pt x="5763" y="12836"/>
                    </a:cubicBezTo>
                    <a:lnTo>
                      <a:pt x="5763" y="13431"/>
                    </a:lnTo>
                    <a:lnTo>
                      <a:pt x="4572" y="13431"/>
                    </a:lnTo>
                    <a:lnTo>
                      <a:pt x="4572" y="12836"/>
                    </a:lnTo>
                    <a:cubicBezTo>
                      <a:pt x="4572" y="12669"/>
                      <a:pt x="4441" y="12538"/>
                      <a:pt x="4274" y="12538"/>
                    </a:cubicBezTo>
                    <a:lnTo>
                      <a:pt x="3977" y="12538"/>
                    </a:lnTo>
                    <a:lnTo>
                      <a:pt x="3977" y="11050"/>
                    </a:lnTo>
                    <a:close/>
                    <a:moveTo>
                      <a:pt x="5191" y="1"/>
                    </a:moveTo>
                    <a:cubicBezTo>
                      <a:pt x="2322" y="1"/>
                      <a:pt x="0" y="2335"/>
                      <a:pt x="0" y="5192"/>
                    </a:cubicBezTo>
                    <a:cubicBezTo>
                      <a:pt x="0" y="7371"/>
                      <a:pt x="1298" y="9300"/>
                      <a:pt x="3381" y="10062"/>
                    </a:cubicBezTo>
                    <a:lnTo>
                      <a:pt x="3381" y="12836"/>
                    </a:lnTo>
                    <a:cubicBezTo>
                      <a:pt x="3381" y="13014"/>
                      <a:pt x="3489" y="13145"/>
                      <a:pt x="3655" y="13145"/>
                    </a:cubicBezTo>
                    <a:lnTo>
                      <a:pt x="3977" y="13145"/>
                    </a:lnTo>
                    <a:lnTo>
                      <a:pt x="3977" y="13753"/>
                    </a:lnTo>
                    <a:cubicBezTo>
                      <a:pt x="3977" y="13931"/>
                      <a:pt x="4096" y="14038"/>
                      <a:pt x="4274" y="14038"/>
                    </a:cubicBezTo>
                    <a:lnTo>
                      <a:pt x="6108" y="14038"/>
                    </a:lnTo>
                    <a:cubicBezTo>
                      <a:pt x="6275" y="14038"/>
                      <a:pt x="6358" y="13931"/>
                      <a:pt x="6358" y="13753"/>
                    </a:cubicBezTo>
                    <a:lnTo>
                      <a:pt x="6358" y="13134"/>
                    </a:lnTo>
                    <a:lnTo>
                      <a:pt x="6715" y="13134"/>
                    </a:lnTo>
                    <a:cubicBezTo>
                      <a:pt x="6882" y="13134"/>
                      <a:pt x="6953" y="13014"/>
                      <a:pt x="6953" y="12836"/>
                    </a:cubicBezTo>
                    <a:lnTo>
                      <a:pt x="6953" y="10062"/>
                    </a:lnTo>
                    <a:cubicBezTo>
                      <a:pt x="9037" y="9300"/>
                      <a:pt x="10347" y="7371"/>
                      <a:pt x="10347" y="5192"/>
                    </a:cubicBezTo>
                    <a:cubicBezTo>
                      <a:pt x="10347" y="2335"/>
                      <a:pt x="8049" y="1"/>
                      <a:pt x="5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7162487" y="2543104"/>
                <a:ext cx="16883" cy="5195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34" extrusionOk="0">
                    <a:moveTo>
                      <a:pt x="298" y="0"/>
                    </a:moveTo>
                    <a:cubicBezTo>
                      <a:pt x="132" y="0"/>
                      <a:pt x="1" y="143"/>
                      <a:pt x="1" y="310"/>
                    </a:cubicBezTo>
                    <a:lnTo>
                      <a:pt x="1" y="1536"/>
                    </a:lnTo>
                    <a:cubicBezTo>
                      <a:pt x="1" y="1703"/>
                      <a:pt x="132" y="1834"/>
                      <a:pt x="298" y="1834"/>
                    </a:cubicBezTo>
                    <a:cubicBezTo>
                      <a:pt x="465" y="1834"/>
                      <a:pt x="596" y="1703"/>
                      <a:pt x="596" y="1536"/>
                    </a:cubicBezTo>
                    <a:lnTo>
                      <a:pt x="596" y="310"/>
                    </a:lnTo>
                    <a:cubicBezTo>
                      <a:pt x="596" y="143"/>
                      <a:pt x="465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7336195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6955069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7284581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7" y="0"/>
                    </a:moveTo>
                    <a:cubicBezTo>
                      <a:pt x="1117" y="0"/>
                      <a:pt x="1037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6" y="1483"/>
                      <a:pt x="489" y="1447"/>
                      <a:pt x="548" y="1387"/>
                    </a:cubicBezTo>
                    <a:lnTo>
                      <a:pt x="1418" y="530"/>
                    </a:lnTo>
                    <a:cubicBezTo>
                      <a:pt x="1537" y="411"/>
                      <a:pt x="1537" y="209"/>
                      <a:pt x="1418" y="90"/>
                    </a:cubicBezTo>
                    <a:cubicBezTo>
                      <a:pt x="1358" y="30"/>
                      <a:pt x="12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7015096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3" y="0"/>
                    </a:moveTo>
                    <a:cubicBezTo>
                      <a:pt x="1114" y="0"/>
                      <a:pt x="1036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5" y="1483"/>
                      <a:pt x="489" y="1447"/>
                      <a:pt x="548" y="1387"/>
                    </a:cubicBezTo>
                    <a:lnTo>
                      <a:pt x="1417" y="530"/>
                    </a:lnTo>
                    <a:cubicBezTo>
                      <a:pt x="1537" y="411"/>
                      <a:pt x="1537" y="221"/>
                      <a:pt x="1417" y="90"/>
                    </a:cubicBezTo>
                    <a:cubicBezTo>
                      <a:pt x="1352" y="30"/>
                      <a:pt x="1272" y="0"/>
                      <a:pt x="1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7284581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21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7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8" y="1387"/>
                    </a:cubicBezTo>
                    <a:cubicBezTo>
                      <a:pt x="1537" y="1268"/>
                      <a:pt x="1537" y="1078"/>
                      <a:pt x="1418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>
                <a:off x="7015096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09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6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7" y="1387"/>
                    </a:cubicBezTo>
                    <a:cubicBezTo>
                      <a:pt x="1537" y="1268"/>
                      <a:pt x="1537" y="1078"/>
                      <a:pt x="1417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21"/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 dirty="0" smtClean="0">
                  <a:solidFill>
                    <a:srgbClr val="FF0000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КЗП и ОРС</a:t>
              </a:r>
              <a:endParaRPr b="1" dirty="0">
                <a:solidFill>
                  <a:srgbClr val="FF0000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6266745" y="3902261"/>
              <a:ext cx="1884600" cy="940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Онлайн интернет страница на КЗП или</a:t>
              </a:r>
            </a:p>
            <a:p>
              <a:pPr lvl="0" algn="ctr"/>
              <a:r>
                <a:rPr lang="ru-RU" dirty="0" err="1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платформата</a:t>
              </a:r>
              <a:r>
                <a:rPr lang="ru-RU" dirty="0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за онлайн решаване на </a:t>
              </a:r>
              <a:r>
                <a:rPr lang="ru-RU" dirty="0" smtClean="0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споров</a:t>
              </a:r>
              <a:r>
                <a:rPr lang="bg-BG" dirty="0" smtClean="0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е: </a:t>
              </a:r>
              <a:r>
                <a:rPr lang="en-US" dirty="0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http://ec.europa.eu/odr</a:t>
              </a:r>
              <a:endParaRPr dirty="0">
                <a:solidFill>
                  <a:srgbClr val="FF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4622167" y="1060254"/>
            <a:ext cx="2396712" cy="2646694"/>
            <a:chOff x="4661923" y="848219"/>
            <a:chExt cx="2396712" cy="2646694"/>
          </a:xfrm>
        </p:grpSpPr>
        <p:sp>
          <p:nvSpPr>
            <p:cNvPr id="306" name="Google Shape;306;p21"/>
            <p:cNvSpPr/>
            <p:nvPr/>
          </p:nvSpPr>
          <p:spPr>
            <a:xfrm>
              <a:off x="5606966" y="2623358"/>
              <a:ext cx="463778" cy="318429"/>
            </a:xfrm>
            <a:custGeom>
              <a:avLst/>
              <a:gdLst/>
              <a:ahLst/>
              <a:cxnLst/>
              <a:rect l="l" t="t" r="r" b="b"/>
              <a:pathLst>
                <a:path w="16372" h="11241" extrusionOk="0">
                  <a:moveTo>
                    <a:pt x="8524" y="1470"/>
                  </a:moveTo>
                  <a:cubicBezTo>
                    <a:pt x="8856" y="1470"/>
                    <a:pt x="9218" y="1568"/>
                    <a:pt x="9656" y="1763"/>
                  </a:cubicBezTo>
                  <a:cubicBezTo>
                    <a:pt x="10930" y="2335"/>
                    <a:pt x="12192" y="2799"/>
                    <a:pt x="12585" y="2930"/>
                  </a:cubicBezTo>
                  <a:cubicBezTo>
                    <a:pt x="13037" y="4013"/>
                    <a:pt x="13633" y="5692"/>
                    <a:pt x="14026" y="6859"/>
                  </a:cubicBezTo>
                  <a:lnTo>
                    <a:pt x="13323" y="7323"/>
                  </a:lnTo>
                  <a:cubicBezTo>
                    <a:pt x="12811" y="6621"/>
                    <a:pt x="11740" y="5752"/>
                    <a:pt x="10704" y="4906"/>
                  </a:cubicBezTo>
                  <a:cubicBezTo>
                    <a:pt x="10013" y="4359"/>
                    <a:pt x="9358" y="3835"/>
                    <a:pt x="8954" y="3418"/>
                  </a:cubicBezTo>
                  <a:cubicBezTo>
                    <a:pt x="8881" y="3346"/>
                    <a:pt x="8787" y="3311"/>
                    <a:pt x="8693" y="3311"/>
                  </a:cubicBezTo>
                  <a:cubicBezTo>
                    <a:pt x="8648" y="3311"/>
                    <a:pt x="8603" y="3319"/>
                    <a:pt x="8561" y="3335"/>
                  </a:cubicBezTo>
                  <a:cubicBezTo>
                    <a:pt x="8299" y="3418"/>
                    <a:pt x="7299" y="3763"/>
                    <a:pt x="7239" y="3859"/>
                  </a:cubicBezTo>
                  <a:cubicBezTo>
                    <a:pt x="6879" y="4395"/>
                    <a:pt x="6507" y="4539"/>
                    <a:pt x="6190" y="4539"/>
                  </a:cubicBezTo>
                  <a:cubicBezTo>
                    <a:pt x="6036" y="4539"/>
                    <a:pt x="5895" y="4505"/>
                    <a:pt x="5775" y="4466"/>
                  </a:cubicBezTo>
                  <a:cubicBezTo>
                    <a:pt x="5656" y="4418"/>
                    <a:pt x="5644" y="4371"/>
                    <a:pt x="5632" y="4323"/>
                  </a:cubicBezTo>
                  <a:cubicBezTo>
                    <a:pt x="5548" y="3990"/>
                    <a:pt x="5941" y="3216"/>
                    <a:pt x="6465" y="2704"/>
                  </a:cubicBezTo>
                  <a:cubicBezTo>
                    <a:pt x="7289" y="1880"/>
                    <a:pt x="7844" y="1470"/>
                    <a:pt x="8524" y="1470"/>
                  </a:cubicBezTo>
                  <a:close/>
                  <a:moveTo>
                    <a:pt x="5917" y="2192"/>
                  </a:moveTo>
                  <a:cubicBezTo>
                    <a:pt x="5405" y="2644"/>
                    <a:pt x="4715" y="3739"/>
                    <a:pt x="4894" y="4501"/>
                  </a:cubicBezTo>
                  <a:cubicBezTo>
                    <a:pt x="4965" y="4835"/>
                    <a:pt x="5203" y="5073"/>
                    <a:pt x="5536" y="5180"/>
                  </a:cubicBezTo>
                  <a:cubicBezTo>
                    <a:pt x="5758" y="5254"/>
                    <a:pt x="5976" y="5291"/>
                    <a:pt x="6186" y="5291"/>
                  </a:cubicBezTo>
                  <a:cubicBezTo>
                    <a:pt x="6787" y="5291"/>
                    <a:pt x="7331" y="4992"/>
                    <a:pt x="7763" y="4418"/>
                  </a:cubicBezTo>
                  <a:cubicBezTo>
                    <a:pt x="8001" y="4382"/>
                    <a:pt x="8477" y="4168"/>
                    <a:pt x="8596" y="4120"/>
                  </a:cubicBezTo>
                  <a:cubicBezTo>
                    <a:pt x="9025" y="4537"/>
                    <a:pt x="9608" y="5002"/>
                    <a:pt x="10228" y="5502"/>
                  </a:cubicBezTo>
                  <a:cubicBezTo>
                    <a:pt x="11335" y="6395"/>
                    <a:pt x="12597" y="7419"/>
                    <a:pt x="12883" y="8002"/>
                  </a:cubicBezTo>
                  <a:cubicBezTo>
                    <a:pt x="13014" y="8300"/>
                    <a:pt x="12871" y="8490"/>
                    <a:pt x="12764" y="8573"/>
                  </a:cubicBezTo>
                  <a:cubicBezTo>
                    <a:pt x="12669" y="8660"/>
                    <a:pt x="12549" y="8705"/>
                    <a:pt x="12447" y="8705"/>
                  </a:cubicBezTo>
                  <a:cubicBezTo>
                    <a:pt x="12395" y="8705"/>
                    <a:pt x="12348" y="8693"/>
                    <a:pt x="12311" y="8669"/>
                  </a:cubicBezTo>
                  <a:cubicBezTo>
                    <a:pt x="12025" y="8442"/>
                    <a:pt x="11132" y="7561"/>
                    <a:pt x="10394" y="6799"/>
                  </a:cubicBezTo>
                  <a:cubicBezTo>
                    <a:pt x="10321" y="6720"/>
                    <a:pt x="10224" y="6682"/>
                    <a:pt x="10125" y="6682"/>
                  </a:cubicBezTo>
                  <a:cubicBezTo>
                    <a:pt x="10030" y="6682"/>
                    <a:pt x="9934" y="6717"/>
                    <a:pt x="9858" y="6787"/>
                  </a:cubicBezTo>
                  <a:cubicBezTo>
                    <a:pt x="9716" y="6930"/>
                    <a:pt x="9704" y="7168"/>
                    <a:pt x="9847" y="7323"/>
                  </a:cubicBezTo>
                  <a:cubicBezTo>
                    <a:pt x="10025" y="7502"/>
                    <a:pt x="11168" y="8669"/>
                    <a:pt x="11692" y="9133"/>
                  </a:cubicBezTo>
                  <a:cubicBezTo>
                    <a:pt x="11644" y="9300"/>
                    <a:pt x="11501" y="9407"/>
                    <a:pt x="11418" y="9443"/>
                  </a:cubicBezTo>
                  <a:cubicBezTo>
                    <a:pt x="11303" y="9500"/>
                    <a:pt x="11184" y="9524"/>
                    <a:pt x="11082" y="9524"/>
                  </a:cubicBezTo>
                  <a:cubicBezTo>
                    <a:pt x="10974" y="9524"/>
                    <a:pt x="10884" y="9497"/>
                    <a:pt x="10835" y="9454"/>
                  </a:cubicBezTo>
                  <a:cubicBezTo>
                    <a:pt x="10823" y="9454"/>
                    <a:pt x="10823" y="9454"/>
                    <a:pt x="10823" y="9443"/>
                  </a:cubicBezTo>
                  <a:lnTo>
                    <a:pt x="10811" y="9443"/>
                  </a:lnTo>
                  <a:cubicBezTo>
                    <a:pt x="10358" y="9073"/>
                    <a:pt x="8668" y="7276"/>
                    <a:pt x="8418" y="6990"/>
                  </a:cubicBezTo>
                  <a:cubicBezTo>
                    <a:pt x="8342" y="6908"/>
                    <a:pt x="8240" y="6866"/>
                    <a:pt x="8137" y="6866"/>
                  </a:cubicBezTo>
                  <a:cubicBezTo>
                    <a:pt x="8046" y="6866"/>
                    <a:pt x="7955" y="6899"/>
                    <a:pt x="7882" y="6966"/>
                  </a:cubicBezTo>
                  <a:cubicBezTo>
                    <a:pt x="7727" y="7109"/>
                    <a:pt x="7715" y="7347"/>
                    <a:pt x="7858" y="7502"/>
                  </a:cubicBezTo>
                  <a:cubicBezTo>
                    <a:pt x="7870" y="7514"/>
                    <a:pt x="9454" y="9228"/>
                    <a:pt x="10156" y="9871"/>
                  </a:cubicBezTo>
                  <a:cubicBezTo>
                    <a:pt x="10085" y="10050"/>
                    <a:pt x="9930" y="10205"/>
                    <a:pt x="9751" y="10276"/>
                  </a:cubicBezTo>
                  <a:cubicBezTo>
                    <a:pt x="9700" y="10297"/>
                    <a:pt x="9639" y="10313"/>
                    <a:pt x="9575" y="10313"/>
                  </a:cubicBezTo>
                  <a:cubicBezTo>
                    <a:pt x="9492" y="10313"/>
                    <a:pt x="9403" y="10285"/>
                    <a:pt x="9323" y="10205"/>
                  </a:cubicBezTo>
                  <a:lnTo>
                    <a:pt x="9311" y="10205"/>
                  </a:lnTo>
                  <a:cubicBezTo>
                    <a:pt x="9311" y="10205"/>
                    <a:pt x="9311" y="10205"/>
                    <a:pt x="9311" y="10193"/>
                  </a:cubicBezTo>
                  <a:cubicBezTo>
                    <a:pt x="8763" y="9740"/>
                    <a:pt x="8215" y="9157"/>
                    <a:pt x="8001" y="8931"/>
                  </a:cubicBezTo>
                  <a:cubicBezTo>
                    <a:pt x="7925" y="8849"/>
                    <a:pt x="7823" y="8807"/>
                    <a:pt x="7720" y="8807"/>
                  </a:cubicBezTo>
                  <a:cubicBezTo>
                    <a:pt x="7629" y="8807"/>
                    <a:pt x="7538" y="8840"/>
                    <a:pt x="7465" y="8907"/>
                  </a:cubicBezTo>
                  <a:cubicBezTo>
                    <a:pt x="7310" y="9050"/>
                    <a:pt x="7310" y="9288"/>
                    <a:pt x="7453" y="9443"/>
                  </a:cubicBezTo>
                  <a:cubicBezTo>
                    <a:pt x="7691" y="9705"/>
                    <a:pt x="8061" y="10097"/>
                    <a:pt x="8477" y="10478"/>
                  </a:cubicBezTo>
                  <a:cubicBezTo>
                    <a:pt x="8430" y="10478"/>
                    <a:pt x="8382" y="10490"/>
                    <a:pt x="8311" y="10490"/>
                  </a:cubicBezTo>
                  <a:cubicBezTo>
                    <a:pt x="8049" y="10490"/>
                    <a:pt x="7596" y="10324"/>
                    <a:pt x="7382" y="10169"/>
                  </a:cubicBezTo>
                  <a:cubicBezTo>
                    <a:pt x="7120" y="10002"/>
                    <a:pt x="5453" y="8752"/>
                    <a:pt x="4012" y="7549"/>
                  </a:cubicBezTo>
                  <a:cubicBezTo>
                    <a:pt x="3810" y="7383"/>
                    <a:pt x="3465" y="7014"/>
                    <a:pt x="3155" y="6692"/>
                  </a:cubicBezTo>
                  <a:cubicBezTo>
                    <a:pt x="2929" y="6454"/>
                    <a:pt x="2715" y="6252"/>
                    <a:pt x="2584" y="6121"/>
                  </a:cubicBezTo>
                  <a:cubicBezTo>
                    <a:pt x="2893" y="5085"/>
                    <a:pt x="3358" y="3537"/>
                    <a:pt x="3608" y="2192"/>
                  </a:cubicBezTo>
                  <a:close/>
                  <a:moveTo>
                    <a:pt x="738" y="1"/>
                  </a:moveTo>
                  <a:lnTo>
                    <a:pt x="738" y="763"/>
                  </a:lnTo>
                  <a:cubicBezTo>
                    <a:pt x="1786" y="870"/>
                    <a:pt x="2608" y="1013"/>
                    <a:pt x="2989" y="1203"/>
                  </a:cubicBezTo>
                  <a:cubicBezTo>
                    <a:pt x="2786" y="2858"/>
                    <a:pt x="1881" y="5764"/>
                    <a:pt x="1607" y="6657"/>
                  </a:cubicBezTo>
                  <a:lnTo>
                    <a:pt x="0" y="6657"/>
                  </a:lnTo>
                  <a:lnTo>
                    <a:pt x="0" y="7395"/>
                  </a:lnTo>
                  <a:lnTo>
                    <a:pt x="1881" y="7395"/>
                  </a:lnTo>
                  <a:cubicBezTo>
                    <a:pt x="2048" y="7395"/>
                    <a:pt x="2191" y="7323"/>
                    <a:pt x="2238" y="7168"/>
                  </a:cubicBezTo>
                  <a:cubicBezTo>
                    <a:pt x="2250" y="7145"/>
                    <a:pt x="2286" y="7061"/>
                    <a:pt x="2334" y="6907"/>
                  </a:cubicBezTo>
                  <a:cubicBezTo>
                    <a:pt x="2417" y="7002"/>
                    <a:pt x="2512" y="7109"/>
                    <a:pt x="2608" y="7216"/>
                  </a:cubicBezTo>
                  <a:cubicBezTo>
                    <a:pt x="2941" y="7561"/>
                    <a:pt x="3298" y="7930"/>
                    <a:pt x="3524" y="8133"/>
                  </a:cubicBezTo>
                  <a:cubicBezTo>
                    <a:pt x="4941" y="9312"/>
                    <a:pt x="6632" y="10586"/>
                    <a:pt x="6965" y="10800"/>
                  </a:cubicBezTo>
                  <a:cubicBezTo>
                    <a:pt x="7239" y="10978"/>
                    <a:pt x="7846" y="11240"/>
                    <a:pt x="8311" y="11240"/>
                  </a:cubicBezTo>
                  <a:cubicBezTo>
                    <a:pt x="8680" y="11240"/>
                    <a:pt x="8965" y="11157"/>
                    <a:pt x="9168" y="10990"/>
                  </a:cubicBezTo>
                  <a:cubicBezTo>
                    <a:pt x="9295" y="11043"/>
                    <a:pt x="9431" y="11069"/>
                    <a:pt x="9572" y="11069"/>
                  </a:cubicBezTo>
                  <a:cubicBezTo>
                    <a:pt x="9720" y="11069"/>
                    <a:pt x="9872" y="11040"/>
                    <a:pt x="10025" y="10978"/>
                  </a:cubicBezTo>
                  <a:cubicBezTo>
                    <a:pt x="10370" y="10848"/>
                    <a:pt x="10644" y="10586"/>
                    <a:pt x="10811" y="10252"/>
                  </a:cubicBezTo>
                  <a:cubicBezTo>
                    <a:pt x="10902" y="10274"/>
                    <a:pt x="10996" y="10285"/>
                    <a:pt x="11092" y="10285"/>
                  </a:cubicBezTo>
                  <a:cubicBezTo>
                    <a:pt x="11311" y="10285"/>
                    <a:pt x="11540" y="10229"/>
                    <a:pt x="11763" y="10121"/>
                  </a:cubicBezTo>
                  <a:cubicBezTo>
                    <a:pt x="12061" y="9966"/>
                    <a:pt x="12275" y="9728"/>
                    <a:pt x="12394" y="9454"/>
                  </a:cubicBezTo>
                  <a:cubicBezTo>
                    <a:pt x="12422" y="9457"/>
                    <a:pt x="12449" y="9458"/>
                    <a:pt x="12476" y="9458"/>
                  </a:cubicBezTo>
                  <a:cubicBezTo>
                    <a:pt x="12748" y="9458"/>
                    <a:pt x="13024" y="9350"/>
                    <a:pt x="13252" y="9145"/>
                  </a:cubicBezTo>
                  <a:cubicBezTo>
                    <a:pt x="13597" y="8859"/>
                    <a:pt x="13740" y="8431"/>
                    <a:pt x="13657" y="8002"/>
                  </a:cubicBezTo>
                  <a:lnTo>
                    <a:pt x="14264" y="7597"/>
                  </a:lnTo>
                  <a:cubicBezTo>
                    <a:pt x="14299" y="7728"/>
                    <a:pt x="14335" y="7895"/>
                    <a:pt x="14371" y="7978"/>
                  </a:cubicBezTo>
                  <a:cubicBezTo>
                    <a:pt x="14407" y="8145"/>
                    <a:pt x="14561" y="8288"/>
                    <a:pt x="14728" y="8288"/>
                  </a:cubicBezTo>
                  <a:lnTo>
                    <a:pt x="16371" y="8288"/>
                  </a:lnTo>
                  <a:lnTo>
                    <a:pt x="16371" y="7395"/>
                  </a:lnTo>
                  <a:lnTo>
                    <a:pt x="15014" y="7395"/>
                  </a:lnTo>
                  <a:cubicBezTo>
                    <a:pt x="14657" y="6359"/>
                    <a:pt x="13609" y="3228"/>
                    <a:pt x="13025" y="1965"/>
                  </a:cubicBezTo>
                  <a:cubicBezTo>
                    <a:pt x="13573" y="1775"/>
                    <a:pt x="14728" y="1501"/>
                    <a:pt x="16371" y="1430"/>
                  </a:cubicBezTo>
                  <a:lnTo>
                    <a:pt x="16371" y="680"/>
                  </a:lnTo>
                  <a:cubicBezTo>
                    <a:pt x="13835" y="775"/>
                    <a:pt x="12394" y="1430"/>
                    <a:pt x="12335" y="1454"/>
                  </a:cubicBezTo>
                  <a:cubicBezTo>
                    <a:pt x="12240" y="1501"/>
                    <a:pt x="12156" y="1584"/>
                    <a:pt x="12121" y="1692"/>
                  </a:cubicBezTo>
                  <a:cubicBezTo>
                    <a:pt x="12097" y="1787"/>
                    <a:pt x="12109" y="1882"/>
                    <a:pt x="12144" y="1965"/>
                  </a:cubicBezTo>
                  <a:cubicBezTo>
                    <a:pt x="11573" y="1751"/>
                    <a:pt x="10775" y="1442"/>
                    <a:pt x="9977" y="1084"/>
                  </a:cubicBezTo>
                  <a:cubicBezTo>
                    <a:pt x="9438" y="845"/>
                    <a:pt x="8974" y="735"/>
                    <a:pt x="8551" y="735"/>
                  </a:cubicBezTo>
                  <a:cubicBezTo>
                    <a:pt x="7901" y="735"/>
                    <a:pt x="7347" y="994"/>
                    <a:pt x="6763" y="1442"/>
                  </a:cubicBezTo>
                  <a:lnTo>
                    <a:pt x="3727" y="1442"/>
                  </a:lnTo>
                  <a:cubicBezTo>
                    <a:pt x="3751" y="1299"/>
                    <a:pt x="3762" y="1192"/>
                    <a:pt x="3774" y="1084"/>
                  </a:cubicBezTo>
                  <a:cubicBezTo>
                    <a:pt x="3774" y="977"/>
                    <a:pt x="3727" y="846"/>
                    <a:pt x="3643" y="775"/>
                  </a:cubicBezTo>
                  <a:cubicBezTo>
                    <a:pt x="3191" y="346"/>
                    <a:pt x="1786" y="120"/>
                    <a:pt x="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4815539" y="84821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 dirty="0" smtClean="0">
                  <a:solidFill>
                    <a:schemeClr val="accent4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КЗП</a:t>
              </a:r>
              <a:endParaRPr b="1" dirty="0">
                <a:solidFill>
                  <a:schemeClr val="accent4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21"/>
            <p:cNvSpPr txBox="1"/>
            <p:nvPr/>
          </p:nvSpPr>
          <p:spPr>
            <a:xfrm>
              <a:off x="4661923" y="1346015"/>
              <a:ext cx="239671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bg-BG" dirty="0" smtClean="0">
                  <a:solidFill>
                    <a:schemeClr val="accent4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Електронна поща: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https://www.kzp.bg/bg/elektronna-forma-za-podavane-na-zhalba-signal/</a:t>
              </a:r>
              <a:endParaRPr lang="bg-BG" dirty="0" smtClean="0">
                <a:solidFill>
                  <a:schemeClr val="accent4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710263" y="349141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Начини за подаване на заявление за помирително производство</a:t>
            </a:r>
            <a:endParaRPr sz="2400" dirty="0">
              <a:solidFill>
                <a:srgbClr val="B823E1"/>
              </a:solidFill>
            </a:endParaRPr>
          </a:p>
        </p:txBody>
      </p:sp>
      <p:grpSp>
        <p:nvGrpSpPr>
          <p:cNvPr id="314" name="Google Shape;314;p21"/>
          <p:cNvGrpSpPr/>
          <p:nvPr/>
        </p:nvGrpSpPr>
        <p:grpSpPr>
          <a:xfrm>
            <a:off x="3560294" y="2282599"/>
            <a:ext cx="1914263" cy="2175808"/>
            <a:chOff x="3600050" y="2070564"/>
            <a:chExt cx="1914263" cy="2175808"/>
          </a:xfrm>
        </p:grpSpPr>
        <p:sp>
          <p:nvSpPr>
            <p:cNvPr id="329" name="Google Shape;329;p21"/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 dirty="0" smtClean="0">
                  <a:solidFill>
                    <a:schemeClr val="accent5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КЗП</a:t>
              </a:r>
              <a:endParaRPr b="1" dirty="0">
                <a:solidFill>
                  <a:schemeClr val="accent5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3600050" y="371147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chemeClr val="accent5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 факс</a:t>
              </a:r>
              <a:r>
                <a:rPr lang="bg-BG" dirty="0">
                  <a:solidFill>
                    <a:schemeClr val="accent5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:</a:t>
              </a:r>
              <a:r>
                <a:rPr lang="en-US" dirty="0" smtClean="0">
                  <a:solidFill>
                    <a:schemeClr val="accent5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02/98099999</a:t>
              </a:r>
              <a:endParaRPr dirty="0">
                <a:solidFill>
                  <a:schemeClr val="accent5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21"/>
          <p:cNvGrpSpPr/>
          <p:nvPr/>
        </p:nvGrpSpPr>
        <p:grpSpPr>
          <a:xfrm>
            <a:off x="2226366" y="1324648"/>
            <a:ext cx="2034208" cy="2382300"/>
            <a:chOff x="2266122" y="1112613"/>
            <a:chExt cx="2034208" cy="2382300"/>
          </a:xfrm>
        </p:grpSpPr>
        <p:sp>
          <p:nvSpPr>
            <p:cNvPr id="340" name="Google Shape;340;p21"/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 dirty="0" smtClean="0">
                  <a:solidFill>
                    <a:schemeClr val="accent2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КЗП</a:t>
              </a:r>
              <a:endParaRPr b="1" dirty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2266122" y="1459462"/>
              <a:ext cx="203420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Пощенски път </a:t>
              </a:r>
              <a:r>
                <a:rPr lang="bg-BG" dirty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на адрес:</a:t>
              </a:r>
            </a:p>
            <a:p>
              <a:pPr lvl="0" algn="ctr"/>
              <a:r>
                <a:rPr lang="bg-BG" dirty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гр. </a:t>
              </a:r>
              <a:r>
                <a:rPr lang="bg-BG" dirty="0" smtClean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София, </a:t>
              </a:r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</a:rPr>
                <a:t>ул. </a:t>
              </a:r>
              <a:r>
                <a:rPr lang="ru-RU" dirty="0" err="1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</a:rPr>
                <a:t>Врабча</a:t>
              </a:r>
              <a:r>
                <a:rPr lang="ru-RU" dirty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</a:rPr>
                <a:t> № 1</a:t>
              </a:r>
              <a:endParaRPr dirty="0">
                <a:solidFill>
                  <a:schemeClr val="accent2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21"/>
          <p:cNvGrpSpPr/>
          <p:nvPr/>
        </p:nvGrpSpPr>
        <p:grpSpPr>
          <a:xfrm>
            <a:off x="968789" y="2282599"/>
            <a:ext cx="1906343" cy="2411294"/>
            <a:chOff x="1008545" y="2070564"/>
            <a:chExt cx="1906343" cy="2411294"/>
          </a:xfrm>
        </p:grpSpPr>
        <p:sp>
          <p:nvSpPr>
            <p:cNvPr id="350" name="Google Shape;350;p21"/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 txBox="1"/>
            <p:nvPr/>
          </p:nvSpPr>
          <p:spPr>
            <a:xfrm>
              <a:off x="1008545" y="4087153"/>
              <a:ext cx="1884600" cy="394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chemeClr val="accent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Писмена форма в деловодство или териториално поделение</a:t>
              </a:r>
              <a:endParaRPr dirty="0">
                <a:solidFill>
                  <a:schemeClr val="accent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 dirty="0" smtClean="0">
                  <a:solidFill>
                    <a:schemeClr val="accent1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КЗП</a:t>
              </a:r>
              <a:endParaRPr b="1" dirty="0">
                <a:solidFill>
                  <a:schemeClr val="accent1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6" name="Google Shape;584;p22"/>
          <p:cNvSpPr/>
          <p:nvPr/>
        </p:nvSpPr>
        <p:spPr>
          <a:xfrm>
            <a:off x="1802129" y="2807093"/>
            <a:ext cx="287392" cy="346730"/>
          </a:xfrm>
          <a:custGeom>
            <a:avLst/>
            <a:gdLst/>
            <a:ahLst/>
            <a:cxnLst/>
            <a:rect l="l" t="t" r="r" b="b"/>
            <a:pathLst>
              <a:path w="8633" h="11265" extrusionOk="0">
                <a:moveTo>
                  <a:pt x="4323" y="370"/>
                </a:moveTo>
                <a:cubicBezTo>
                  <a:pt x="6787" y="370"/>
                  <a:pt x="8264" y="1918"/>
                  <a:pt x="8264" y="4502"/>
                </a:cubicBezTo>
                <a:cubicBezTo>
                  <a:pt x="8264" y="7097"/>
                  <a:pt x="5001" y="10205"/>
                  <a:pt x="4323" y="10824"/>
                </a:cubicBezTo>
                <a:cubicBezTo>
                  <a:pt x="3644" y="10205"/>
                  <a:pt x="382" y="7097"/>
                  <a:pt x="382" y="4502"/>
                </a:cubicBezTo>
                <a:cubicBezTo>
                  <a:pt x="382" y="1918"/>
                  <a:pt x="1858" y="370"/>
                  <a:pt x="4323" y="370"/>
                </a:cubicBezTo>
                <a:close/>
                <a:moveTo>
                  <a:pt x="4323" y="1"/>
                </a:moveTo>
                <a:cubicBezTo>
                  <a:pt x="1620" y="1"/>
                  <a:pt x="1" y="1680"/>
                  <a:pt x="1" y="4502"/>
                </a:cubicBezTo>
                <a:cubicBezTo>
                  <a:pt x="1" y="7561"/>
                  <a:pt x="4025" y="11062"/>
                  <a:pt x="4204" y="11217"/>
                </a:cubicBezTo>
                <a:cubicBezTo>
                  <a:pt x="4239" y="11240"/>
                  <a:pt x="4275" y="11264"/>
                  <a:pt x="4323" y="11264"/>
                </a:cubicBezTo>
                <a:cubicBezTo>
                  <a:pt x="4370" y="11264"/>
                  <a:pt x="4406" y="11240"/>
                  <a:pt x="4442" y="11217"/>
                </a:cubicBezTo>
                <a:cubicBezTo>
                  <a:pt x="4620" y="11062"/>
                  <a:pt x="8633" y="7561"/>
                  <a:pt x="8633" y="4502"/>
                </a:cubicBezTo>
                <a:cubicBezTo>
                  <a:pt x="8633" y="1680"/>
                  <a:pt x="7025" y="1"/>
                  <a:pt x="4323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586;p22"/>
          <p:cNvSpPr/>
          <p:nvPr/>
        </p:nvSpPr>
        <p:spPr>
          <a:xfrm>
            <a:off x="1873850" y="2906004"/>
            <a:ext cx="124870" cy="104127"/>
          </a:xfrm>
          <a:custGeom>
            <a:avLst/>
            <a:gdLst/>
            <a:ahLst/>
            <a:cxnLst/>
            <a:rect l="l" t="t" r="r" b="b"/>
            <a:pathLst>
              <a:path w="3751" h="3383" extrusionOk="0">
                <a:moveTo>
                  <a:pt x="2251" y="382"/>
                </a:moveTo>
                <a:lnTo>
                  <a:pt x="2251" y="751"/>
                </a:lnTo>
                <a:lnTo>
                  <a:pt x="1501" y="751"/>
                </a:lnTo>
                <a:lnTo>
                  <a:pt x="1501" y="382"/>
                </a:lnTo>
                <a:close/>
                <a:moveTo>
                  <a:pt x="3382" y="1132"/>
                </a:moveTo>
                <a:lnTo>
                  <a:pt x="3382" y="1322"/>
                </a:lnTo>
                <a:cubicBezTo>
                  <a:pt x="3382" y="1632"/>
                  <a:pt x="3132" y="1882"/>
                  <a:pt x="2822" y="1882"/>
                </a:cubicBezTo>
                <a:lnTo>
                  <a:pt x="941" y="1882"/>
                </a:lnTo>
                <a:cubicBezTo>
                  <a:pt x="632" y="1882"/>
                  <a:pt x="382" y="1632"/>
                  <a:pt x="382" y="1322"/>
                </a:cubicBezTo>
                <a:lnTo>
                  <a:pt x="382" y="1132"/>
                </a:lnTo>
                <a:close/>
                <a:moveTo>
                  <a:pt x="3382" y="2061"/>
                </a:moveTo>
                <a:lnTo>
                  <a:pt x="3382" y="3001"/>
                </a:lnTo>
                <a:lnTo>
                  <a:pt x="382" y="3001"/>
                </a:lnTo>
                <a:lnTo>
                  <a:pt x="382" y="2061"/>
                </a:lnTo>
                <a:cubicBezTo>
                  <a:pt x="536" y="2180"/>
                  <a:pt x="727" y="2251"/>
                  <a:pt x="941" y="2251"/>
                </a:cubicBezTo>
                <a:lnTo>
                  <a:pt x="1691" y="2251"/>
                </a:lnTo>
                <a:lnTo>
                  <a:pt x="1691" y="2442"/>
                </a:lnTo>
                <a:lnTo>
                  <a:pt x="2072" y="2442"/>
                </a:lnTo>
                <a:lnTo>
                  <a:pt x="2072" y="2251"/>
                </a:lnTo>
                <a:lnTo>
                  <a:pt x="2822" y="2251"/>
                </a:lnTo>
                <a:cubicBezTo>
                  <a:pt x="3025" y="2251"/>
                  <a:pt x="3227" y="2180"/>
                  <a:pt x="3382" y="2061"/>
                </a:cubicBezTo>
                <a:close/>
                <a:moveTo>
                  <a:pt x="1501" y="1"/>
                </a:moveTo>
                <a:cubicBezTo>
                  <a:pt x="1298" y="1"/>
                  <a:pt x="1132" y="167"/>
                  <a:pt x="1132" y="382"/>
                </a:cubicBezTo>
                <a:lnTo>
                  <a:pt x="1132" y="751"/>
                </a:lnTo>
                <a:lnTo>
                  <a:pt x="191" y="751"/>
                </a:lnTo>
                <a:cubicBezTo>
                  <a:pt x="84" y="751"/>
                  <a:pt x="1" y="834"/>
                  <a:pt x="1" y="941"/>
                </a:cubicBezTo>
                <a:lnTo>
                  <a:pt x="1" y="1322"/>
                </a:lnTo>
                <a:lnTo>
                  <a:pt x="1" y="3192"/>
                </a:lnTo>
                <a:cubicBezTo>
                  <a:pt x="1" y="3299"/>
                  <a:pt x="84" y="3382"/>
                  <a:pt x="191" y="3382"/>
                </a:cubicBezTo>
                <a:lnTo>
                  <a:pt x="3572" y="3382"/>
                </a:lnTo>
                <a:cubicBezTo>
                  <a:pt x="3668" y="3382"/>
                  <a:pt x="3751" y="3299"/>
                  <a:pt x="3751" y="3192"/>
                </a:cubicBezTo>
                <a:lnTo>
                  <a:pt x="3751" y="1322"/>
                </a:lnTo>
                <a:lnTo>
                  <a:pt x="3751" y="941"/>
                </a:lnTo>
                <a:cubicBezTo>
                  <a:pt x="3751" y="834"/>
                  <a:pt x="3668" y="751"/>
                  <a:pt x="3572" y="751"/>
                </a:cubicBezTo>
                <a:lnTo>
                  <a:pt x="2632" y="751"/>
                </a:lnTo>
                <a:lnTo>
                  <a:pt x="2632" y="382"/>
                </a:lnTo>
                <a:cubicBezTo>
                  <a:pt x="2632" y="167"/>
                  <a:pt x="2465" y="1"/>
                  <a:pt x="2251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204;p40"/>
          <p:cNvSpPr/>
          <p:nvPr/>
        </p:nvSpPr>
        <p:spPr>
          <a:xfrm>
            <a:off x="4469171" y="2915476"/>
            <a:ext cx="250445" cy="268586"/>
          </a:xfrm>
          <a:custGeom>
            <a:avLst/>
            <a:gdLst/>
            <a:ahLst/>
            <a:cxnLst/>
            <a:rect l="l" t="t" r="r" b="b"/>
            <a:pathLst>
              <a:path w="8256" h="8854" extrusionOk="0">
                <a:moveTo>
                  <a:pt x="6554" y="1387"/>
                </a:moveTo>
                <a:cubicBezTo>
                  <a:pt x="6743" y="1387"/>
                  <a:pt x="6901" y="1544"/>
                  <a:pt x="6901" y="1733"/>
                </a:cubicBezTo>
                <a:lnTo>
                  <a:pt x="6901" y="3119"/>
                </a:lnTo>
                <a:cubicBezTo>
                  <a:pt x="6901" y="3309"/>
                  <a:pt x="6743" y="3466"/>
                  <a:pt x="6554" y="3466"/>
                </a:cubicBezTo>
                <a:lnTo>
                  <a:pt x="1734" y="3466"/>
                </a:lnTo>
                <a:cubicBezTo>
                  <a:pt x="1545" y="3466"/>
                  <a:pt x="1387" y="3309"/>
                  <a:pt x="1387" y="3119"/>
                </a:cubicBezTo>
                <a:lnTo>
                  <a:pt x="1387" y="1733"/>
                </a:lnTo>
                <a:cubicBezTo>
                  <a:pt x="1387" y="1544"/>
                  <a:pt x="1545" y="1387"/>
                  <a:pt x="1734" y="1387"/>
                </a:cubicBezTo>
                <a:close/>
                <a:moveTo>
                  <a:pt x="2427" y="4096"/>
                </a:moveTo>
                <a:cubicBezTo>
                  <a:pt x="2616" y="4096"/>
                  <a:pt x="2773" y="4254"/>
                  <a:pt x="2773" y="4443"/>
                </a:cubicBezTo>
                <a:cubicBezTo>
                  <a:pt x="2773" y="4663"/>
                  <a:pt x="2616" y="4821"/>
                  <a:pt x="2427" y="4821"/>
                </a:cubicBezTo>
                <a:lnTo>
                  <a:pt x="1734" y="4821"/>
                </a:lnTo>
                <a:cubicBezTo>
                  <a:pt x="1545" y="4821"/>
                  <a:pt x="1387" y="4663"/>
                  <a:pt x="1387" y="4443"/>
                </a:cubicBezTo>
                <a:cubicBezTo>
                  <a:pt x="1387" y="4254"/>
                  <a:pt x="1545" y="4096"/>
                  <a:pt x="1734" y="4096"/>
                </a:cubicBezTo>
                <a:close/>
                <a:moveTo>
                  <a:pt x="4475" y="4096"/>
                </a:moveTo>
                <a:cubicBezTo>
                  <a:pt x="4664" y="4096"/>
                  <a:pt x="4821" y="4254"/>
                  <a:pt x="4821" y="4443"/>
                </a:cubicBezTo>
                <a:cubicBezTo>
                  <a:pt x="4821" y="4663"/>
                  <a:pt x="4664" y="4821"/>
                  <a:pt x="4475" y="4821"/>
                </a:cubicBezTo>
                <a:lnTo>
                  <a:pt x="3782" y="4821"/>
                </a:lnTo>
                <a:cubicBezTo>
                  <a:pt x="3593" y="4821"/>
                  <a:pt x="3435" y="4663"/>
                  <a:pt x="3435" y="4443"/>
                </a:cubicBezTo>
                <a:cubicBezTo>
                  <a:pt x="3435" y="4254"/>
                  <a:pt x="3593" y="4096"/>
                  <a:pt x="3782" y="4096"/>
                </a:cubicBezTo>
                <a:close/>
                <a:moveTo>
                  <a:pt x="6554" y="4096"/>
                </a:moveTo>
                <a:cubicBezTo>
                  <a:pt x="6743" y="4096"/>
                  <a:pt x="6901" y="4254"/>
                  <a:pt x="6901" y="4443"/>
                </a:cubicBezTo>
                <a:cubicBezTo>
                  <a:pt x="6901" y="4663"/>
                  <a:pt x="6743" y="4821"/>
                  <a:pt x="6554" y="4821"/>
                </a:cubicBezTo>
                <a:lnTo>
                  <a:pt x="5892" y="4821"/>
                </a:lnTo>
                <a:cubicBezTo>
                  <a:pt x="5672" y="4821"/>
                  <a:pt x="5514" y="4663"/>
                  <a:pt x="5514" y="4443"/>
                </a:cubicBezTo>
                <a:cubicBezTo>
                  <a:pt x="5514" y="4254"/>
                  <a:pt x="5672" y="4096"/>
                  <a:pt x="5892" y="4096"/>
                </a:cubicBezTo>
                <a:close/>
                <a:moveTo>
                  <a:pt x="2427" y="5482"/>
                </a:moveTo>
                <a:cubicBezTo>
                  <a:pt x="2616" y="5482"/>
                  <a:pt x="2773" y="5640"/>
                  <a:pt x="2773" y="5829"/>
                </a:cubicBezTo>
                <a:cubicBezTo>
                  <a:pt x="2773" y="6018"/>
                  <a:pt x="2616" y="6175"/>
                  <a:pt x="2427" y="6175"/>
                </a:cubicBezTo>
                <a:lnTo>
                  <a:pt x="1734" y="6175"/>
                </a:lnTo>
                <a:cubicBezTo>
                  <a:pt x="1545" y="6175"/>
                  <a:pt x="1387" y="6018"/>
                  <a:pt x="1387" y="5829"/>
                </a:cubicBezTo>
                <a:cubicBezTo>
                  <a:pt x="1387" y="5640"/>
                  <a:pt x="1545" y="5482"/>
                  <a:pt x="1734" y="5482"/>
                </a:cubicBezTo>
                <a:close/>
                <a:moveTo>
                  <a:pt x="4475" y="5482"/>
                </a:moveTo>
                <a:cubicBezTo>
                  <a:pt x="4664" y="5482"/>
                  <a:pt x="4821" y="5640"/>
                  <a:pt x="4821" y="5829"/>
                </a:cubicBezTo>
                <a:cubicBezTo>
                  <a:pt x="4821" y="6018"/>
                  <a:pt x="4664" y="6175"/>
                  <a:pt x="4475" y="6175"/>
                </a:cubicBezTo>
                <a:lnTo>
                  <a:pt x="3782" y="6175"/>
                </a:lnTo>
                <a:cubicBezTo>
                  <a:pt x="3593" y="6175"/>
                  <a:pt x="3435" y="6018"/>
                  <a:pt x="3435" y="5829"/>
                </a:cubicBezTo>
                <a:cubicBezTo>
                  <a:pt x="3435" y="5640"/>
                  <a:pt x="3593" y="5482"/>
                  <a:pt x="3782" y="5482"/>
                </a:cubicBezTo>
                <a:close/>
                <a:moveTo>
                  <a:pt x="6554" y="5482"/>
                </a:moveTo>
                <a:cubicBezTo>
                  <a:pt x="6743" y="5482"/>
                  <a:pt x="6901" y="5640"/>
                  <a:pt x="6901" y="5829"/>
                </a:cubicBezTo>
                <a:cubicBezTo>
                  <a:pt x="6901" y="6018"/>
                  <a:pt x="6743" y="6175"/>
                  <a:pt x="6554" y="6175"/>
                </a:cubicBezTo>
                <a:lnTo>
                  <a:pt x="5892" y="6175"/>
                </a:lnTo>
                <a:cubicBezTo>
                  <a:pt x="5672" y="6175"/>
                  <a:pt x="5514" y="6018"/>
                  <a:pt x="5514" y="5829"/>
                </a:cubicBezTo>
                <a:cubicBezTo>
                  <a:pt x="5514" y="5640"/>
                  <a:pt x="5672" y="5482"/>
                  <a:pt x="5892" y="5482"/>
                </a:cubicBezTo>
                <a:close/>
                <a:moveTo>
                  <a:pt x="2427" y="6869"/>
                </a:moveTo>
                <a:cubicBezTo>
                  <a:pt x="2616" y="6869"/>
                  <a:pt x="2773" y="7026"/>
                  <a:pt x="2773" y="7215"/>
                </a:cubicBezTo>
                <a:cubicBezTo>
                  <a:pt x="2773" y="7404"/>
                  <a:pt x="2616" y="7562"/>
                  <a:pt x="2427" y="7562"/>
                </a:cubicBezTo>
                <a:lnTo>
                  <a:pt x="1734" y="7562"/>
                </a:lnTo>
                <a:cubicBezTo>
                  <a:pt x="1545" y="7562"/>
                  <a:pt x="1387" y="7404"/>
                  <a:pt x="1387" y="7215"/>
                </a:cubicBezTo>
                <a:cubicBezTo>
                  <a:pt x="1387" y="7026"/>
                  <a:pt x="1545" y="6869"/>
                  <a:pt x="1734" y="6869"/>
                </a:cubicBezTo>
                <a:close/>
                <a:moveTo>
                  <a:pt x="4475" y="6869"/>
                </a:moveTo>
                <a:cubicBezTo>
                  <a:pt x="4664" y="6869"/>
                  <a:pt x="4821" y="7026"/>
                  <a:pt x="4821" y="7215"/>
                </a:cubicBezTo>
                <a:cubicBezTo>
                  <a:pt x="4821" y="7404"/>
                  <a:pt x="4664" y="7562"/>
                  <a:pt x="4475" y="7562"/>
                </a:cubicBezTo>
                <a:lnTo>
                  <a:pt x="3782" y="7562"/>
                </a:lnTo>
                <a:cubicBezTo>
                  <a:pt x="3593" y="7562"/>
                  <a:pt x="3435" y="7404"/>
                  <a:pt x="3435" y="7215"/>
                </a:cubicBezTo>
                <a:cubicBezTo>
                  <a:pt x="3435" y="7026"/>
                  <a:pt x="3593" y="6869"/>
                  <a:pt x="3782" y="6869"/>
                </a:cubicBezTo>
                <a:close/>
                <a:moveTo>
                  <a:pt x="6554" y="6869"/>
                </a:moveTo>
                <a:cubicBezTo>
                  <a:pt x="6743" y="6869"/>
                  <a:pt x="6901" y="7026"/>
                  <a:pt x="6901" y="7215"/>
                </a:cubicBezTo>
                <a:cubicBezTo>
                  <a:pt x="6901" y="7404"/>
                  <a:pt x="6743" y="7562"/>
                  <a:pt x="6554" y="7562"/>
                </a:cubicBezTo>
                <a:lnTo>
                  <a:pt x="5892" y="7562"/>
                </a:lnTo>
                <a:cubicBezTo>
                  <a:pt x="5672" y="7562"/>
                  <a:pt x="5514" y="7404"/>
                  <a:pt x="5514" y="7215"/>
                </a:cubicBezTo>
                <a:cubicBezTo>
                  <a:pt x="5514" y="7026"/>
                  <a:pt x="5672" y="6869"/>
                  <a:pt x="5892" y="6869"/>
                </a:cubicBezTo>
                <a:close/>
                <a:moveTo>
                  <a:pt x="694" y="1"/>
                </a:moveTo>
                <a:lnTo>
                  <a:pt x="694" y="95"/>
                </a:lnTo>
                <a:cubicBezTo>
                  <a:pt x="694" y="631"/>
                  <a:pt x="442" y="1198"/>
                  <a:pt x="64" y="1576"/>
                </a:cubicBezTo>
                <a:lnTo>
                  <a:pt x="1" y="1607"/>
                </a:lnTo>
                <a:lnTo>
                  <a:pt x="1" y="5860"/>
                </a:lnTo>
                <a:lnTo>
                  <a:pt x="64" y="5923"/>
                </a:lnTo>
                <a:cubicBezTo>
                  <a:pt x="442" y="6301"/>
                  <a:pt x="694" y="6869"/>
                  <a:pt x="694" y="7404"/>
                </a:cubicBezTo>
                <a:cubicBezTo>
                  <a:pt x="694" y="7971"/>
                  <a:pt x="442" y="8475"/>
                  <a:pt x="95" y="8853"/>
                </a:cubicBezTo>
                <a:lnTo>
                  <a:pt x="7184" y="8853"/>
                </a:lnTo>
                <a:cubicBezTo>
                  <a:pt x="7720" y="8853"/>
                  <a:pt x="8192" y="8381"/>
                  <a:pt x="8192" y="7845"/>
                </a:cubicBezTo>
                <a:lnTo>
                  <a:pt x="8192" y="946"/>
                </a:lnTo>
                <a:cubicBezTo>
                  <a:pt x="8255" y="473"/>
                  <a:pt x="7814" y="1"/>
                  <a:pt x="72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205;p40"/>
          <p:cNvSpPr/>
          <p:nvPr/>
        </p:nvSpPr>
        <p:spPr>
          <a:xfrm>
            <a:off x="4365971" y="2872461"/>
            <a:ext cx="105141" cy="314452"/>
          </a:xfrm>
          <a:custGeom>
            <a:avLst/>
            <a:gdLst/>
            <a:ahLst/>
            <a:cxnLst/>
            <a:rect l="l" t="t" r="r" b="b"/>
            <a:pathLst>
              <a:path w="3466" h="10366" extrusionOk="0">
                <a:moveTo>
                  <a:pt x="1450" y="1"/>
                </a:moveTo>
                <a:cubicBezTo>
                  <a:pt x="662" y="1"/>
                  <a:pt x="0" y="662"/>
                  <a:pt x="0" y="1450"/>
                </a:cubicBezTo>
                <a:cubicBezTo>
                  <a:pt x="0" y="1860"/>
                  <a:pt x="158" y="2206"/>
                  <a:pt x="410" y="2490"/>
                </a:cubicBezTo>
                <a:lnTo>
                  <a:pt x="694" y="2773"/>
                </a:lnTo>
                <a:lnTo>
                  <a:pt x="694" y="7593"/>
                </a:lnTo>
                <a:lnTo>
                  <a:pt x="410" y="7877"/>
                </a:lnTo>
                <a:cubicBezTo>
                  <a:pt x="158" y="8161"/>
                  <a:pt x="0" y="8507"/>
                  <a:pt x="0" y="8917"/>
                </a:cubicBezTo>
                <a:cubicBezTo>
                  <a:pt x="0" y="9704"/>
                  <a:pt x="662" y="10366"/>
                  <a:pt x="1450" y="10366"/>
                </a:cubicBezTo>
                <a:lnTo>
                  <a:pt x="1985" y="10366"/>
                </a:lnTo>
                <a:cubicBezTo>
                  <a:pt x="2773" y="10366"/>
                  <a:pt x="3466" y="9704"/>
                  <a:pt x="3466" y="8917"/>
                </a:cubicBezTo>
                <a:cubicBezTo>
                  <a:pt x="3466" y="8507"/>
                  <a:pt x="3308" y="8161"/>
                  <a:pt x="3025" y="7877"/>
                </a:cubicBezTo>
                <a:lnTo>
                  <a:pt x="2741" y="7593"/>
                </a:lnTo>
                <a:lnTo>
                  <a:pt x="2741" y="2773"/>
                </a:lnTo>
                <a:lnTo>
                  <a:pt x="3025" y="2490"/>
                </a:lnTo>
                <a:cubicBezTo>
                  <a:pt x="3308" y="2206"/>
                  <a:pt x="3466" y="1860"/>
                  <a:pt x="3466" y="1450"/>
                </a:cubicBezTo>
                <a:cubicBezTo>
                  <a:pt x="3466" y="662"/>
                  <a:pt x="2773" y="1"/>
                  <a:pt x="19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140;p39"/>
          <p:cNvSpPr/>
          <p:nvPr/>
        </p:nvSpPr>
        <p:spPr>
          <a:xfrm>
            <a:off x="3126722" y="2797246"/>
            <a:ext cx="273399" cy="266602"/>
          </a:xfrm>
          <a:custGeom>
            <a:avLst/>
            <a:gdLst/>
            <a:ahLst/>
            <a:cxnLst/>
            <a:rect l="l" t="t" r="r" b="b"/>
            <a:pathLst>
              <a:path w="9452" h="9217" extrusionOk="0">
                <a:moveTo>
                  <a:pt x="3387" y="836"/>
                </a:moveTo>
                <a:cubicBezTo>
                  <a:pt x="3497" y="836"/>
                  <a:pt x="3607" y="875"/>
                  <a:pt x="3686" y="954"/>
                </a:cubicBezTo>
                <a:cubicBezTo>
                  <a:pt x="3844" y="1111"/>
                  <a:pt x="3844" y="1395"/>
                  <a:pt x="3686" y="1553"/>
                </a:cubicBezTo>
                <a:lnTo>
                  <a:pt x="1638" y="3600"/>
                </a:lnTo>
                <a:cubicBezTo>
                  <a:pt x="1560" y="3679"/>
                  <a:pt x="1449" y="3718"/>
                  <a:pt x="1339" y="3718"/>
                </a:cubicBezTo>
                <a:cubicBezTo>
                  <a:pt x="1229" y="3718"/>
                  <a:pt x="1118" y="3679"/>
                  <a:pt x="1040" y="3600"/>
                </a:cubicBezTo>
                <a:cubicBezTo>
                  <a:pt x="882" y="3443"/>
                  <a:pt x="882" y="3159"/>
                  <a:pt x="1040" y="3002"/>
                </a:cubicBezTo>
                <a:lnTo>
                  <a:pt x="3088" y="954"/>
                </a:lnTo>
                <a:cubicBezTo>
                  <a:pt x="3166" y="875"/>
                  <a:pt x="3277" y="836"/>
                  <a:pt x="3387" y="836"/>
                </a:cubicBezTo>
                <a:close/>
                <a:moveTo>
                  <a:pt x="8081" y="5530"/>
                </a:moveTo>
                <a:cubicBezTo>
                  <a:pt x="8191" y="5530"/>
                  <a:pt x="8302" y="5569"/>
                  <a:pt x="8380" y="5648"/>
                </a:cubicBezTo>
                <a:cubicBezTo>
                  <a:pt x="8538" y="5806"/>
                  <a:pt x="8538" y="6089"/>
                  <a:pt x="8380" y="6247"/>
                </a:cubicBezTo>
                <a:lnTo>
                  <a:pt x="6333" y="8295"/>
                </a:lnTo>
                <a:cubicBezTo>
                  <a:pt x="6254" y="8358"/>
                  <a:pt x="6143" y="8389"/>
                  <a:pt x="6033" y="8389"/>
                </a:cubicBezTo>
                <a:cubicBezTo>
                  <a:pt x="5923" y="8389"/>
                  <a:pt x="5813" y="8358"/>
                  <a:pt x="5734" y="8295"/>
                </a:cubicBezTo>
                <a:cubicBezTo>
                  <a:pt x="5576" y="8137"/>
                  <a:pt x="5576" y="7853"/>
                  <a:pt x="5734" y="7696"/>
                </a:cubicBezTo>
                <a:lnTo>
                  <a:pt x="7782" y="5648"/>
                </a:lnTo>
                <a:cubicBezTo>
                  <a:pt x="7861" y="5569"/>
                  <a:pt x="7971" y="5530"/>
                  <a:pt x="8081" y="5530"/>
                </a:cubicBezTo>
                <a:close/>
                <a:moveTo>
                  <a:pt x="3414" y="1"/>
                </a:moveTo>
                <a:cubicBezTo>
                  <a:pt x="3095" y="1"/>
                  <a:pt x="2772" y="119"/>
                  <a:pt x="2520" y="355"/>
                </a:cubicBezTo>
                <a:lnTo>
                  <a:pt x="473" y="2403"/>
                </a:lnTo>
                <a:cubicBezTo>
                  <a:pt x="0" y="2876"/>
                  <a:pt x="0" y="3663"/>
                  <a:pt x="473" y="4199"/>
                </a:cubicBezTo>
                <a:cubicBezTo>
                  <a:pt x="700" y="4406"/>
                  <a:pt x="1008" y="4544"/>
                  <a:pt x="1345" y="4544"/>
                </a:cubicBezTo>
                <a:cubicBezTo>
                  <a:pt x="1522" y="4544"/>
                  <a:pt x="1706" y="4506"/>
                  <a:pt x="1890" y="4419"/>
                </a:cubicBezTo>
                <a:lnTo>
                  <a:pt x="4915" y="7444"/>
                </a:lnTo>
                <a:cubicBezTo>
                  <a:pt x="4663" y="7980"/>
                  <a:pt x="4789" y="8515"/>
                  <a:pt x="5135" y="8862"/>
                </a:cubicBezTo>
                <a:cubicBezTo>
                  <a:pt x="5372" y="9098"/>
                  <a:pt x="5687" y="9216"/>
                  <a:pt x="6010" y="9216"/>
                </a:cubicBezTo>
                <a:cubicBezTo>
                  <a:pt x="6333" y="9216"/>
                  <a:pt x="6663" y="9098"/>
                  <a:pt x="6931" y="8862"/>
                </a:cubicBezTo>
                <a:lnTo>
                  <a:pt x="8979" y="6814"/>
                </a:lnTo>
                <a:cubicBezTo>
                  <a:pt x="9452" y="6341"/>
                  <a:pt x="9452" y="5554"/>
                  <a:pt x="8979" y="5050"/>
                </a:cubicBezTo>
                <a:cubicBezTo>
                  <a:pt x="8757" y="4828"/>
                  <a:pt x="8445" y="4696"/>
                  <a:pt x="8117" y="4696"/>
                </a:cubicBezTo>
                <a:cubicBezTo>
                  <a:pt x="7933" y="4696"/>
                  <a:pt x="7743" y="4738"/>
                  <a:pt x="7561" y="4829"/>
                </a:cubicBezTo>
                <a:lnTo>
                  <a:pt x="4505" y="1773"/>
                </a:lnTo>
                <a:cubicBezTo>
                  <a:pt x="4757" y="1269"/>
                  <a:pt x="4631" y="733"/>
                  <a:pt x="4285" y="355"/>
                </a:cubicBezTo>
                <a:cubicBezTo>
                  <a:pt x="4048" y="119"/>
                  <a:pt x="3733" y="1"/>
                  <a:pt x="34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141;p39"/>
          <p:cNvSpPr/>
          <p:nvPr/>
        </p:nvSpPr>
        <p:spPr>
          <a:xfrm>
            <a:off x="3029187" y="2959689"/>
            <a:ext cx="205078" cy="205078"/>
          </a:xfrm>
          <a:custGeom>
            <a:avLst/>
            <a:gdLst/>
            <a:ahLst/>
            <a:cxnLst/>
            <a:rect l="l" t="t" r="r" b="b"/>
            <a:pathLst>
              <a:path w="7090" h="7090" extrusionOk="0">
                <a:moveTo>
                  <a:pt x="5325" y="1"/>
                </a:moveTo>
                <a:lnTo>
                  <a:pt x="4160" y="1166"/>
                </a:lnTo>
                <a:cubicBezTo>
                  <a:pt x="4081" y="1088"/>
                  <a:pt x="3971" y="1048"/>
                  <a:pt x="3860" y="1048"/>
                </a:cubicBezTo>
                <a:cubicBezTo>
                  <a:pt x="3750" y="1048"/>
                  <a:pt x="3640" y="1088"/>
                  <a:pt x="3561" y="1166"/>
                </a:cubicBezTo>
                <a:lnTo>
                  <a:pt x="474" y="4254"/>
                </a:lnTo>
                <a:cubicBezTo>
                  <a:pt x="159" y="4569"/>
                  <a:pt x="1" y="4947"/>
                  <a:pt x="1" y="5419"/>
                </a:cubicBezTo>
                <a:cubicBezTo>
                  <a:pt x="1" y="5861"/>
                  <a:pt x="159" y="6302"/>
                  <a:pt x="474" y="6617"/>
                </a:cubicBezTo>
                <a:cubicBezTo>
                  <a:pt x="789" y="6932"/>
                  <a:pt x="1214" y="7089"/>
                  <a:pt x="1639" y="7089"/>
                </a:cubicBezTo>
                <a:cubicBezTo>
                  <a:pt x="2065" y="7089"/>
                  <a:pt x="2490" y="6932"/>
                  <a:pt x="2805" y="6617"/>
                </a:cubicBezTo>
                <a:lnTo>
                  <a:pt x="5892" y="3529"/>
                </a:lnTo>
                <a:cubicBezTo>
                  <a:pt x="6081" y="3372"/>
                  <a:pt x="6081" y="3088"/>
                  <a:pt x="5924" y="2931"/>
                </a:cubicBezTo>
                <a:lnTo>
                  <a:pt x="7090" y="1765"/>
                </a:lnTo>
                <a:lnTo>
                  <a:pt x="53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142;p39"/>
          <p:cNvSpPr/>
          <p:nvPr/>
        </p:nvSpPr>
        <p:spPr>
          <a:xfrm>
            <a:off x="3181390" y="3092744"/>
            <a:ext cx="215086" cy="72023"/>
          </a:xfrm>
          <a:custGeom>
            <a:avLst/>
            <a:gdLst/>
            <a:ahLst/>
            <a:cxnLst/>
            <a:rect l="l" t="t" r="r" b="b"/>
            <a:pathLst>
              <a:path w="7436" h="2490" extrusionOk="0"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1639"/>
                </a:lnTo>
                <a:lnTo>
                  <a:pt x="410" y="1639"/>
                </a:lnTo>
                <a:cubicBezTo>
                  <a:pt x="189" y="1639"/>
                  <a:pt x="0" y="1859"/>
                  <a:pt x="0" y="2048"/>
                </a:cubicBezTo>
                <a:cubicBezTo>
                  <a:pt x="0" y="2269"/>
                  <a:pt x="189" y="2489"/>
                  <a:pt x="410" y="2489"/>
                </a:cubicBezTo>
                <a:lnTo>
                  <a:pt x="7026" y="2489"/>
                </a:lnTo>
                <a:cubicBezTo>
                  <a:pt x="7278" y="2489"/>
                  <a:pt x="7435" y="2269"/>
                  <a:pt x="7435" y="2048"/>
                </a:cubicBezTo>
                <a:cubicBezTo>
                  <a:pt x="7435" y="1859"/>
                  <a:pt x="7246" y="1639"/>
                  <a:pt x="6994" y="1639"/>
                </a:cubicBezTo>
                <a:lnTo>
                  <a:pt x="6616" y="1639"/>
                </a:lnTo>
                <a:lnTo>
                  <a:pt x="6616" y="1229"/>
                </a:lnTo>
                <a:cubicBezTo>
                  <a:pt x="6616" y="536"/>
                  <a:pt x="6049" y="0"/>
                  <a:pt x="5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9"/>
          <p:cNvSpPr txBox="1">
            <a:spLocks noGrp="1"/>
          </p:cNvSpPr>
          <p:nvPr>
            <p:ph type="title"/>
          </p:nvPr>
        </p:nvSpPr>
        <p:spPr>
          <a:xfrm>
            <a:off x="650550" y="206193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Заявлението съдържа:</a:t>
            </a:r>
            <a:endParaRPr sz="2400" dirty="0"/>
          </a:p>
        </p:txBody>
      </p:sp>
      <p:grpSp>
        <p:nvGrpSpPr>
          <p:cNvPr id="679" name="Google Shape;679;p29"/>
          <p:cNvGrpSpPr/>
          <p:nvPr/>
        </p:nvGrpSpPr>
        <p:grpSpPr>
          <a:xfrm>
            <a:off x="1577814" y="908039"/>
            <a:ext cx="3290425" cy="757850"/>
            <a:chOff x="2206725" y="1254350"/>
            <a:chExt cx="3290425" cy="757850"/>
          </a:xfrm>
        </p:grpSpPr>
        <p:sp>
          <p:nvSpPr>
            <p:cNvPr id="680" name="Google Shape;680;p29"/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2369825" y="1468050"/>
              <a:ext cx="330125" cy="330125"/>
            </a:xfrm>
            <a:custGeom>
              <a:avLst/>
              <a:gdLst/>
              <a:ahLst/>
              <a:cxnLst/>
              <a:rect l="l" t="t" r="r" b="b"/>
              <a:pathLst>
                <a:path w="13205" h="13205" extrusionOk="0">
                  <a:moveTo>
                    <a:pt x="6611" y="2399"/>
                  </a:moveTo>
                  <a:cubicBezTo>
                    <a:pt x="7277" y="2399"/>
                    <a:pt x="7954" y="2558"/>
                    <a:pt x="8585" y="2894"/>
                  </a:cubicBezTo>
                  <a:cubicBezTo>
                    <a:pt x="10633" y="3977"/>
                    <a:pt x="11407" y="6525"/>
                    <a:pt x="10324" y="8585"/>
                  </a:cubicBezTo>
                  <a:cubicBezTo>
                    <a:pt x="9564" y="10005"/>
                    <a:pt x="8105" y="10813"/>
                    <a:pt x="6599" y="10813"/>
                  </a:cubicBezTo>
                  <a:cubicBezTo>
                    <a:pt x="5934" y="10813"/>
                    <a:pt x="5260" y="10655"/>
                    <a:pt x="4632" y="10323"/>
                  </a:cubicBezTo>
                  <a:cubicBezTo>
                    <a:pt x="2584" y="9228"/>
                    <a:pt x="1799" y="6680"/>
                    <a:pt x="2894" y="4632"/>
                  </a:cubicBezTo>
                  <a:cubicBezTo>
                    <a:pt x="3654" y="3212"/>
                    <a:pt x="5106" y="2399"/>
                    <a:pt x="6611" y="2399"/>
                  </a:cubicBezTo>
                  <a:close/>
                  <a:moveTo>
                    <a:pt x="5680" y="1"/>
                  </a:moveTo>
                  <a:lnTo>
                    <a:pt x="3692" y="608"/>
                  </a:lnTo>
                  <a:lnTo>
                    <a:pt x="3977" y="1548"/>
                  </a:lnTo>
                  <a:cubicBezTo>
                    <a:pt x="3287" y="1918"/>
                    <a:pt x="2656" y="2418"/>
                    <a:pt x="2156" y="3061"/>
                  </a:cubicBezTo>
                  <a:lnTo>
                    <a:pt x="1275" y="2596"/>
                  </a:lnTo>
                  <a:lnTo>
                    <a:pt x="298" y="4430"/>
                  </a:lnTo>
                  <a:lnTo>
                    <a:pt x="1180" y="4894"/>
                  </a:lnTo>
                  <a:cubicBezTo>
                    <a:pt x="929" y="5668"/>
                    <a:pt x="858" y="6466"/>
                    <a:pt x="941" y="7252"/>
                  </a:cubicBezTo>
                  <a:lnTo>
                    <a:pt x="1" y="7537"/>
                  </a:lnTo>
                  <a:lnTo>
                    <a:pt x="608" y="9526"/>
                  </a:lnTo>
                  <a:lnTo>
                    <a:pt x="1549" y="9240"/>
                  </a:lnTo>
                  <a:cubicBezTo>
                    <a:pt x="1918" y="9930"/>
                    <a:pt x="2418" y="10561"/>
                    <a:pt x="3061" y="11062"/>
                  </a:cubicBezTo>
                  <a:lnTo>
                    <a:pt x="2596" y="11931"/>
                  </a:lnTo>
                  <a:lnTo>
                    <a:pt x="4430" y="12907"/>
                  </a:lnTo>
                  <a:lnTo>
                    <a:pt x="4894" y="12038"/>
                  </a:lnTo>
                  <a:cubicBezTo>
                    <a:pt x="5449" y="12217"/>
                    <a:pt x="6016" y="12305"/>
                    <a:pt x="6583" y="12305"/>
                  </a:cubicBezTo>
                  <a:cubicBezTo>
                    <a:pt x="6806" y="12305"/>
                    <a:pt x="7029" y="12291"/>
                    <a:pt x="7252" y="12264"/>
                  </a:cubicBezTo>
                  <a:lnTo>
                    <a:pt x="7537" y="13205"/>
                  </a:lnTo>
                  <a:lnTo>
                    <a:pt x="9526" y="12597"/>
                  </a:lnTo>
                  <a:lnTo>
                    <a:pt x="9240" y="11657"/>
                  </a:lnTo>
                  <a:cubicBezTo>
                    <a:pt x="9931" y="11300"/>
                    <a:pt x="10562" y="10788"/>
                    <a:pt x="11062" y="10157"/>
                  </a:cubicBezTo>
                  <a:lnTo>
                    <a:pt x="11931" y="10621"/>
                  </a:lnTo>
                  <a:lnTo>
                    <a:pt x="12907" y="8776"/>
                  </a:lnTo>
                  <a:lnTo>
                    <a:pt x="12038" y="8323"/>
                  </a:lnTo>
                  <a:cubicBezTo>
                    <a:pt x="12288" y="7537"/>
                    <a:pt x="12359" y="6740"/>
                    <a:pt x="12264" y="5966"/>
                  </a:cubicBezTo>
                  <a:lnTo>
                    <a:pt x="13205" y="5668"/>
                  </a:lnTo>
                  <a:lnTo>
                    <a:pt x="12598" y="3680"/>
                  </a:lnTo>
                  <a:lnTo>
                    <a:pt x="11657" y="3977"/>
                  </a:lnTo>
                  <a:cubicBezTo>
                    <a:pt x="11300" y="3275"/>
                    <a:pt x="10788" y="2656"/>
                    <a:pt x="10157" y="2144"/>
                  </a:cubicBezTo>
                  <a:lnTo>
                    <a:pt x="10621" y="1275"/>
                  </a:lnTo>
                  <a:lnTo>
                    <a:pt x="8776" y="298"/>
                  </a:lnTo>
                  <a:lnTo>
                    <a:pt x="8323" y="1179"/>
                  </a:lnTo>
                  <a:cubicBezTo>
                    <a:pt x="7745" y="995"/>
                    <a:pt x="7160" y="908"/>
                    <a:pt x="6583" y="908"/>
                  </a:cubicBezTo>
                  <a:cubicBezTo>
                    <a:pt x="6376" y="908"/>
                    <a:pt x="6170" y="919"/>
                    <a:pt x="5966" y="941"/>
                  </a:cubicBezTo>
                  <a:lnTo>
                    <a:pt x="5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4261150" y="1478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rgbClr val="FFFFFF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Step 01</a:t>
              </a:r>
              <a:endParaRPr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86" name="Google Shape;686;p29"/>
          <p:cNvGrpSpPr/>
          <p:nvPr/>
        </p:nvGrpSpPr>
        <p:grpSpPr>
          <a:xfrm>
            <a:off x="2288640" y="1499717"/>
            <a:ext cx="2574575" cy="757850"/>
            <a:chOff x="2922575" y="1798150"/>
            <a:chExt cx="2574575" cy="757850"/>
          </a:xfrm>
        </p:grpSpPr>
        <p:sp>
          <p:nvSpPr>
            <p:cNvPr id="687" name="Google Shape;687;p29"/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/>
              <a:rect l="l" t="t" r="r" b="b"/>
              <a:pathLst>
                <a:path w="12002" h="12002" extrusionOk="0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/>
              <a:rect l="l" t="t" r="r" b="b"/>
              <a:pathLst>
                <a:path w="5466" h="3939" extrusionOk="0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4261150" y="20459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02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1" name="Google Shape;701;p29"/>
          <p:cNvGrpSpPr/>
          <p:nvPr/>
        </p:nvGrpSpPr>
        <p:grpSpPr>
          <a:xfrm>
            <a:off x="2293664" y="2854252"/>
            <a:ext cx="2574575" cy="757850"/>
            <a:chOff x="2922575" y="3259950"/>
            <a:chExt cx="2574575" cy="757850"/>
          </a:xfrm>
        </p:grpSpPr>
        <p:sp>
          <p:nvSpPr>
            <p:cNvPr id="702" name="Google Shape;702;p29"/>
            <p:cNvSpPr/>
            <p:nvPr/>
          </p:nvSpPr>
          <p:spPr>
            <a:xfrm>
              <a:off x="3523550" y="3638850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4261150" y="350668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04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8" name="Google Shape;708;p29"/>
          <p:cNvGrpSpPr/>
          <p:nvPr/>
        </p:nvGrpSpPr>
        <p:grpSpPr>
          <a:xfrm>
            <a:off x="1577814" y="3502989"/>
            <a:ext cx="3290425" cy="757550"/>
            <a:chOff x="2206725" y="3849300"/>
            <a:chExt cx="3290425" cy="757550"/>
          </a:xfrm>
        </p:grpSpPr>
        <p:sp>
          <p:nvSpPr>
            <p:cNvPr id="709" name="Google Shape;709;p29"/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/>
              <a:rect l="l" t="t" r="r" b="b"/>
              <a:pathLst>
                <a:path w="11955" h="12008" extrusionOk="0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4261150" y="40923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05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oogle Shape;708;p29"/>
          <p:cNvGrpSpPr/>
          <p:nvPr/>
        </p:nvGrpSpPr>
        <p:grpSpPr>
          <a:xfrm>
            <a:off x="831573" y="4136744"/>
            <a:ext cx="4031642" cy="757550"/>
            <a:chOff x="2206725" y="3849300"/>
            <a:chExt cx="3840569" cy="757550"/>
          </a:xfrm>
        </p:grpSpPr>
        <p:sp>
          <p:nvSpPr>
            <p:cNvPr id="40" name="Google Shape;709;p29"/>
            <p:cNvSpPr/>
            <p:nvPr/>
          </p:nvSpPr>
          <p:spPr>
            <a:xfrm>
              <a:off x="2820775" y="4227925"/>
              <a:ext cx="2117931" cy="45719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solidFill>
              <a:srgbClr val="00B050"/>
            </a:solidFill>
            <a:ln w="33625" cap="rnd" cmpd="sng">
              <a:solidFill>
                <a:srgbClr val="00B05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10;p29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11;p29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13;p29"/>
            <p:cNvSpPr/>
            <p:nvPr/>
          </p:nvSpPr>
          <p:spPr>
            <a:xfrm>
              <a:off x="4865552" y="4092325"/>
              <a:ext cx="1181742" cy="2712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</a:t>
              </a: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bg-BG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46" name="Google Shape;1253;p29"/>
          <p:cNvSpPr/>
          <p:nvPr/>
        </p:nvSpPr>
        <p:spPr>
          <a:xfrm>
            <a:off x="3101497" y="2435098"/>
            <a:ext cx="241195" cy="330026"/>
          </a:xfrm>
          <a:custGeom>
            <a:avLst/>
            <a:gdLst/>
            <a:ahLst/>
            <a:cxnLst/>
            <a:rect l="l" t="t" r="r" b="b"/>
            <a:pathLst>
              <a:path w="6788" h="9288" extrusionOk="0">
                <a:moveTo>
                  <a:pt x="3609" y="1"/>
                </a:moveTo>
                <a:cubicBezTo>
                  <a:pt x="3549" y="1"/>
                  <a:pt x="3501" y="49"/>
                  <a:pt x="3501" y="120"/>
                </a:cubicBezTo>
                <a:cubicBezTo>
                  <a:pt x="3501" y="179"/>
                  <a:pt x="3549" y="227"/>
                  <a:pt x="3609" y="227"/>
                </a:cubicBezTo>
                <a:lnTo>
                  <a:pt x="6561" y="227"/>
                </a:lnTo>
                <a:lnTo>
                  <a:pt x="6561" y="9073"/>
                </a:lnTo>
                <a:lnTo>
                  <a:pt x="215" y="9073"/>
                </a:lnTo>
                <a:lnTo>
                  <a:pt x="215" y="7383"/>
                </a:lnTo>
                <a:cubicBezTo>
                  <a:pt x="215" y="7323"/>
                  <a:pt x="168" y="7276"/>
                  <a:pt x="108" y="7276"/>
                </a:cubicBezTo>
                <a:cubicBezTo>
                  <a:pt x="49" y="7276"/>
                  <a:pt x="1" y="7323"/>
                  <a:pt x="1" y="7383"/>
                </a:cubicBezTo>
                <a:lnTo>
                  <a:pt x="1" y="9288"/>
                </a:lnTo>
                <a:lnTo>
                  <a:pt x="6787" y="9288"/>
                </a:lnTo>
                <a:lnTo>
                  <a:pt x="6787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254;p29"/>
          <p:cNvSpPr/>
          <p:nvPr/>
        </p:nvSpPr>
        <p:spPr>
          <a:xfrm>
            <a:off x="2977132" y="2314535"/>
            <a:ext cx="256403" cy="387127"/>
          </a:xfrm>
          <a:custGeom>
            <a:avLst/>
            <a:gdLst/>
            <a:ahLst/>
            <a:cxnLst/>
            <a:rect l="l" t="t" r="r" b="b"/>
            <a:pathLst>
              <a:path w="7216" h="10895" extrusionOk="0">
                <a:moveTo>
                  <a:pt x="7001" y="215"/>
                </a:moveTo>
                <a:lnTo>
                  <a:pt x="7001" y="10669"/>
                </a:lnTo>
                <a:lnTo>
                  <a:pt x="215" y="10669"/>
                </a:lnTo>
                <a:lnTo>
                  <a:pt x="215" y="215"/>
                </a:lnTo>
                <a:close/>
                <a:moveTo>
                  <a:pt x="0" y="1"/>
                </a:moveTo>
                <a:lnTo>
                  <a:pt x="0" y="10895"/>
                </a:lnTo>
                <a:lnTo>
                  <a:pt x="7216" y="10895"/>
                </a:lnTo>
                <a:lnTo>
                  <a:pt x="7216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" name="Google Shape;694;p29"/>
          <p:cNvGrpSpPr/>
          <p:nvPr/>
        </p:nvGrpSpPr>
        <p:grpSpPr>
          <a:xfrm>
            <a:off x="2822914" y="2205514"/>
            <a:ext cx="2045325" cy="757850"/>
            <a:chOff x="3451825" y="2525325"/>
            <a:chExt cx="2045325" cy="757850"/>
          </a:xfrm>
        </p:grpSpPr>
        <p:sp>
          <p:nvSpPr>
            <p:cNvPr id="695" name="Google Shape;695;p29"/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261150" y="278546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48" name="Google Shape;1226;p40"/>
          <p:cNvSpPr/>
          <p:nvPr/>
        </p:nvSpPr>
        <p:spPr>
          <a:xfrm>
            <a:off x="3087036" y="2389341"/>
            <a:ext cx="119490" cy="86030"/>
          </a:xfrm>
          <a:custGeom>
            <a:avLst/>
            <a:gdLst/>
            <a:ahLst/>
            <a:cxnLst/>
            <a:rect l="l" t="t" r="r" b="b"/>
            <a:pathLst>
              <a:path w="3939" h="2836" extrusionOk="0">
                <a:moveTo>
                  <a:pt x="1985" y="0"/>
                </a:moveTo>
                <a:cubicBezTo>
                  <a:pt x="1260" y="0"/>
                  <a:pt x="473" y="946"/>
                  <a:pt x="0" y="2521"/>
                </a:cubicBezTo>
                <a:cubicBezTo>
                  <a:pt x="158" y="2615"/>
                  <a:pt x="284" y="2710"/>
                  <a:pt x="410" y="2836"/>
                </a:cubicBezTo>
                <a:cubicBezTo>
                  <a:pt x="914" y="2773"/>
                  <a:pt x="1481" y="2773"/>
                  <a:pt x="1985" y="2773"/>
                </a:cubicBezTo>
                <a:cubicBezTo>
                  <a:pt x="2489" y="2773"/>
                  <a:pt x="3056" y="2804"/>
                  <a:pt x="3560" y="2836"/>
                </a:cubicBezTo>
                <a:cubicBezTo>
                  <a:pt x="3623" y="2678"/>
                  <a:pt x="3781" y="2584"/>
                  <a:pt x="3938" y="2521"/>
                </a:cubicBezTo>
                <a:cubicBezTo>
                  <a:pt x="3529" y="946"/>
                  <a:pt x="2741" y="0"/>
                  <a:pt x="1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227;p40"/>
          <p:cNvSpPr/>
          <p:nvPr/>
        </p:nvSpPr>
        <p:spPr>
          <a:xfrm>
            <a:off x="2970428" y="2506889"/>
            <a:ext cx="86030" cy="119490"/>
          </a:xfrm>
          <a:custGeom>
            <a:avLst/>
            <a:gdLst/>
            <a:ahLst/>
            <a:cxnLst/>
            <a:rect l="l" t="t" r="r" b="b"/>
            <a:pathLst>
              <a:path w="2836" h="3939" extrusionOk="0">
                <a:moveTo>
                  <a:pt x="2521" y="0"/>
                </a:moveTo>
                <a:cubicBezTo>
                  <a:pt x="946" y="473"/>
                  <a:pt x="32" y="1229"/>
                  <a:pt x="32" y="1954"/>
                </a:cubicBezTo>
                <a:cubicBezTo>
                  <a:pt x="1" y="2710"/>
                  <a:pt x="946" y="3466"/>
                  <a:pt x="2521" y="3939"/>
                </a:cubicBezTo>
                <a:cubicBezTo>
                  <a:pt x="2584" y="3781"/>
                  <a:pt x="2710" y="3655"/>
                  <a:pt x="2836" y="3529"/>
                </a:cubicBezTo>
                <a:cubicBezTo>
                  <a:pt x="2773" y="3025"/>
                  <a:pt x="2773" y="2521"/>
                  <a:pt x="2773" y="1954"/>
                </a:cubicBezTo>
                <a:cubicBezTo>
                  <a:pt x="2773" y="1418"/>
                  <a:pt x="2805" y="914"/>
                  <a:pt x="2836" y="379"/>
                </a:cubicBezTo>
                <a:cubicBezTo>
                  <a:pt x="2679" y="316"/>
                  <a:pt x="2553" y="158"/>
                  <a:pt x="2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230;p40"/>
          <p:cNvSpPr/>
          <p:nvPr/>
        </p:nvSpPr>
        <p:spPr>
          <a:xfrm>
            <a:off x="3075569" y="2493512"/>
            <a:ext cx="144334" cy="146245"/>
          </a:xfrm>
          <a:custGeom>
            <a:avLst/>
            <a:gdLst/>
            <a:ahLst/>
            <a:cxnLst/>
            <a:rect l="l" t="t" r="r" b="b"/>
            <a:pathLst>
              <a:path w="4758" h="4821" extrusionOk="0">
                <a:moveTo>
                  <a:pt x="2395" y="0"/>
                </a:moveTo>
                <a:cubicBezTo>
                  <a:pt x="1922" y="0"/>
                  <a:pt x="1418" y="32"/>
                  <a:pt x="1008" y="95"/>
                </a:cubicBezTo>
                <a:cubicBezTo>
                  <a:pt x="977" y="599"/>
                  <a:pt x="599" y="977"/>
                  <a:pt x="63" y="1040"/>
                </a:cubicBezTo>
                <a:cubicBezTo>
                  <a:pt x="32" y="1450"/>
                  <a:pt x="0" y="1922"/>
                  <a:pt x="0" y="2395"/>
                </a:cubicBezTo>
                <a:cubicBezTo>
                  <a:pt x="0" y="2867"/>
                  <a:pt x="32" y="3340"/>
                  <a:pt x="63" y="3781"/>
                </a:cubicBezTo>
                <a:cubicBezTo>
                  <a:pt x="599" y="3812"/>
                  <a:pt x="977" y="4222"/>
                  <a:pt x="1008" y="4726"/>
                </a:cubicBezTo>
                <a:cubicBezTo>
                  <a:pt x="1449" y="4758"/>
                  <a:pt x="1922" y="4821"/>
                  <a:pt x="2395" y="4821"/>
                </a:cubicBezTo>
                <a:lnTo>
                  <a:pt x="2804" y="4821"/>
                </a:lnTo>
                <a:cubicBezTo>
                  <a:pt x="2804" y="4695"/>
                  <a:pt x="2741" y="4569"/>
                  <a:pt x="2741" y="4506"/>
                </a:cubicBezTo>
                <a:cubicBezTo>
                  <a:pt x="2741" y="3151"/>
                  <a:pt x="3592" y="2017"/>
                  <a:pt x="4757" y="1576"/>
                </a:cubicBezTo>
                <a:cubicBezTo>
                  <a:pt x="4757" y="1387"/>
                  <a:pt x="4726" y="1229"/>
                  <a:pt x="4726" y="1040"/>
                </a:cubicBezTo>
                <a:cubicBezTo>
                  <a:pt x="4222" y="977"/>
                  <a:pt x="3812" y="599"/>
                  <a:pt x="3781" y="95"/>
                </a:cubicBezTo>
                <a:cubicBezTo>
                  <a:pt x="3340" y="32"/>
                  <a:pt x="2867" y="0"/>
                  <a:pt x="23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231;p40"/>
          <p:cNvSpPr/>
          <p:nvPr/>
        </p:nvSpPr>
        <p:spPr>
          <a:xfrm>
            <a:off x="2977132" y="2613942"/>
            <a:ext cx="122341" cy="122341"/>
          </a:xfrm>
          <a:custGeom>
            <a:avLst/>
            <a:gdLst/>
            <a:ahLst/>
            <a:cxnLst/>
            <a:rect l="l" t="t" r="r" b="b"/>
            <a:pathLst>
              <a:path w="4033" h="4033" extrusionOk="0">
                <a:moveTo>
                  <a:pt x="0" y="0"/>
                </a:moveTo>
                <a:lnTo>
                  <a:pt x="0" y="0"/>
                </a:lnTo>
                <a:cubicBezTo>
                  <a:pt x="567" y="1953"/>
                  <a:pt x="2111" y="3466"/>
                  <a:pt x="4033" y="4033"/>
                </a:cubicBezTo>
                <a:cubicBezTo>
                  <a:pt x="3592" y="3466"/>
                  <a:pt x="3245" y="2741"/>
                  <a:pt x="2962" y="1827"/>
                </a:cubicBezTo>
                <a:cubicBezTo>
                  <a:pt x="2584" y="1733"/>
                  <a:pt x="2300" y="1481"/>
                  <a:pt x="2206" y="1071"/>
                </a:cubicBezTo>
                <a:cubicBezTo>
                  <a:pt x="1323" y="851"/>
                  <a:pt x="567" y="44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232;p40"/>
          <p:cNvSpPr/>
          <p:nvPr/>
        </p:nvSpPr>
        <p:spPr>
          <a:xfrm>
            <a:off x="3195969" y="2397926"/>
            <a:ext cx="122371" cy="121431"/>
          </a:xfrm>
          <a:custGeom>
            <a:avLst/>
            <a:gdLst/>
            <a:ahLst/>
            <a:cxnLst/>
            <a:rect l="l" t="t" r="r" b="b"/>
            <a:pathLst>
              <a:path w="4034" h="4003" extrusionOk="0">
                <a:moveTo>
                  <a:pt x="1" y="1"/>
                </a:moveTo>
                <a:lnTo>
                  <a:pt x="1" y="1"/>
                </a:lnTo>
                <a:cubicBezTo>
                  <a:pt x="442" y="537"/>
                  <a:pt x="788" y="1293"/>
                  <a:pt x="1072" y="2206"/>
                </a:cubicBezTo>
                <a:cubicBezTo>
                  <a:pt x="1419" y="2238"/>
                  <a:pt x="1734" y="2553"/>
                  <a:pt x="1828" y="2962"/>
                </a:cubicBezTo>
                <a:cubicBezTo>
                  <a:pt x="2710" y="3183"/>
                  <a:pt x="3466" y="3592"/>
                  <a:pt x="4033" y="4002"/>
                </a:cubicBezTo>
                <a:cubicBezTo>
                  <a:pt x="3466" y="2080"/>
                  <a:pt x="1923" y="537"/>
                  <a:pt x="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233;p40"/>
          <p:cNvSpPr/>
          <p:nvPr/>
        </p:nvSpPr>
        <p:spPr>
          <a:xfrm>
            <a:off x="2977132" y="2396985"/>
            <a:ext cx="122341" cy="121401"/>
          </a:xfrm>
          <a:custGeom>
            <a:avLst/>
            <a:gdLst/>
            <a:ahLst/>
            <a:cxnLst/>
            <a:rect l="l" t="t" r="r" b="b"/>
            <a:pathLst>
              <a:path w="4033" h="4002" extrusionOk="0">
                <a:moveTo>
                  <a:pt x="4033" y="0"/>
                </a:moveTo>
                <a:lnTo>
                  <a:pt x="4033" y="0"/>
                </a:lnTo>
                <a:cubicBezTo>
                  <a:pt x="2111" y="536"/>
                  <a:pt x="567" y="2080"/>
                  <a:pt x="0" y="4002"/>
                </a:cubicBezTo>
                <a:cubicBezTo>
                  <a:pt x="567" y="3592"/>
                  <a:pt x="1323" y="3214"/>
                  <a:pt x="2206" y="2962"/>
                </a:cubicBezTo>
                <a:cubicBezTo>
                  <a:pt x="2300" y="2552"/>
                  <a:pt x="2615" y="2269"/>
                  <a:pt x="2962" y="2206"/>
                </a:cubicBezTo>
                <a:cubicBezTo>
                  <a:pt x="3214" y="1292"/>
                  <a:pt x="3592" y="505"/>
                  <a:pt x="40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234;p40"/>
          <p:cNvSpPr/>
          <p:nvPr/>
        </p:nvSpPr>
        <p:spPr>
          <a:xfrm>
            <a:off x="3179740" y="2556578"/>
            <a:ext cx="145274" cy="188320"/>
          </a:xfrm>
          <a:custGeom>
            <a:avLst/>
            <a:gdLst/>
            <a:ahLst/>
            <a:cxnLst/>
            <a:rect l="l" t="t" r="r" b="b"/>
            <a:pathLst>
              <a:path w="4789" h="6208" extrusionOk="0">
                <a:moveTo>
                  <a:pt x="2395" y="1355"/>
                </a:moveTo>
                <a:cubicBezTo>
                  <a:pt x="2930" y="1355"/>
                  <a:pt x="3403" y="1828"/>
                  <a:pt x="3403" y="2364"/>
                </a:cubicBezTo>
                <a:cubicBezTo>
                  <a:pt x="3403" y="2962"/>
                  <a:pt x="2930" y="3403"/>
                  <a:pt x="2395" y="3403"/>
                </a:cubicBezTo>
                <a:cubicBezTo>
                  <a:pt x="1827" y="3403"/>
                  <a:pt x="1355" y="2931"/>
                  <a:pt x="1355" y="2364"/>
                </a:cubicBezTo>
                <a:cubicBezTo>
                  <a:pt x="1355" y="1828"/>
                  <a:pt x="1827" y="1355"/>
                  <a:pt x="2395" y="1355"/>
                </a:cubicBezTo>
                <a:close/>
                <a:moveTo>
                  <a:pt x="2395" y="1"/>
                </a:moveTo>
                <a:cubicBezTo>
                  <a:pt x="1040" y="1"/>
                  <a:pt x="0" y="1072"/>
                  <a:pt x="0" y="2427"/>
                </a:cubicBezTo>
                <a:cubicBezTo>
                  <a:pt x="0" y="2994"/>
                  <a:pt x="221" y="3592"/>
                  <a:pt x="630" y="4002"/>
                </a:cubicBezTo>
                <a:lnTo>
                  <a:pt x="2111" y="6050"/>
                </a:lnTo>
                <a:cubicBezTo>
                  <a:pt x="2206" y="6113"/>
                  <a:pt x="2269" y="6207"/>
                  <a:pt x="2395" y="6207"/>
                </a:cubicBezTo>
                <a:cubicBezTo>
                  <a:pt x="2521" y="6207"/>
                  <a:pt x="2584" y="6144"/>
                  <a:pt x="2678" y="6050"/>
                </a:cubicBezTo>
                <a:lnTo>
                  <a:pt x="4442" y="3592"/>
                </a:lnTo>
                <a:cubicBezTo>
                  <a:pt x="4663" y="3246"/>
                  <a:pt x="4757" y="2805"/>
                  <a:pt x="4757" y="2364"/>
                </a:cubicBezTo>
                <a:cubicBezTo>
                  <a:pt x="4789" y="1072"/>
                  <a:pt x="3686" y="1"/>
                  <a:pt x="239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29;p40"/>
          <p:cNvSpPr/>
          <p:nvPr/>
        </p:nvSpPr>
        <p:spPr>
          <a:xfrm>
            <a:off x="3094210" y="2660468"/>
            <a:ext cx="105141" cy="86061"/>
          </a:xfrm>
          <a:custGeom>
            <a:avLst/>
            <a:gdLst/>
            <a:ahLst/>
            <a:cxnLst/>
            <a:rect l="l" t="t" r="r" b="b"/>
            <a:pathLst>
              <a:path w="3466" h="2837" extrusionOk="0">
                <a:moveTo>
                  <a:pt x="410" y="1"/>
                </a:moveTo>
                <a:cubicBezTo>
                  <a:pt x="315" y="158"/>
                  <a:pt x="158" y="284"/>
                  <a:pt x="0" y="316"/>
                </a:cubicBezTo>
                <a:cubicBezTo>
                  <a:pt x="473" y="1891"/>
                  <a:pt x="1260" y="2836"/>
                  <a:pt x="1985" y="2836"/>
                </a:cubicBezTo>
                <a:cubicBezTo>
                  <a:pt x="2489" y="2836"/>
                  <a:pt x="3056" y="2364"/>
                  <a:pt x="3466" y="1544"/>
                </a:cubicBezTo>
                <a:lnTo>
                  <a:pt x="3119" y="1072"/>
                </a:lnTo>
                <a:cubicBezTo>
                  <a:pt x="2836" y="851"/>
                  <a:pt x="2678" y="473"/>
                  <a:pt x="2521" y="95"/>
                </a:cubicBezTo>
                <a:lnTo>
                  <a:pt x="1985" y="95"/>
                </a:lnTo>
                <a:cubicBezTo>
                  <a:pt x="1418" y="95"/>
                  <a:pt x="882" y="64"/>
                  <a:pt x="41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4985014" y="978864"/>
            <a:ext cx="3803286" cy="47299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и</a:t>
            </a:r>
            <a:r>
              <a:rPr lang="ru-RU" dirty="0" smtClean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мена на заявителя, </a:t>
            </a:r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адрес за кореспонденция, електронна </a:t>
            </a:r>
            <a:r>
              <a:rPr lang="ru-RU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поща</a:t>
            </a:r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и/или телефон за обратна </a:t>
            </a:r>
            <a:r>
              <a:rPr lang="ru-RU" dirty="0" err="1" smtClean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връзка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985014" y="1673576"/>
            <a:ext cx="3803286" cy="44959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име/наименование и адрес на търговеца, срещу </a:t>
            </a:r>
            <a:r>
              <a:rPr lang="ru-RU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когото</a:t>
            </a:r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се </a:t>
            </a:r>
            <a:r>
              <a:rPr lang="ru-RU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подава</a:t>
            </a:r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заявлението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81394" y="2385818"/>
            <a:ext cx="3803286" cy="3749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изложение на фактите и обстоятелствата по спора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981394" y="3023405"/>
            <a:ext cx="3803286" cy="3749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формулиране на искането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981394" y="3668431"/>
            <a:ext cx="3803286" cy="37494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опис на документите приложени към заявлението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981394" y="4189714"/>
            <a:ext cx="3803286" cy="87924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подпис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на заявителя или на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упълномощеното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лице,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когато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заявлението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се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подава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на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хартиен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носител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; в случай че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заявлението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се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подава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по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електронен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път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, не се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изисква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то да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бъде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подписано с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електронен</a:t>
            </a:r>
            <a:r>
              <a:rPr lang="ru-RU" sz="1200"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200" dirty="0" err="1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подпис</a:t>
            </a:r>
            <a:endParaRPr lang="ru-RU" sz="1200" dirty="0">
              <a:solidFill>
                <a:srgbClr val="434343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72;p17"/>
          <p:cNvSpPr/>
          <p:nvPr/>
        </p:nvSpPr>
        <p:spPr>
          <a:xfrm>
            <a:off x="1006089" y="4398260"/>
            <a:ext cx="314821" cy="297500"/>
          </a:xfrm>
          <a:custGeom>
            <a:avLst/>
            <a:gdLst/>
            <a:ahLst/>
            <a:cxnLst/>
            <a:rect l="l" t="t" r="r" b="b"/>
            <a:pathLst>
              <a:path w="17885" h="16901" extrusionOk="0">
                <a:moveTo>
                  <a:pt x="3454" y="0"/>
                </a:moveTo>
                <a:cubicBezTo>
                  <a:pt x="3343" y="0"/>
                  <a:pt x="3231" y="40"/>
                  <a:pt x="3141" y="122"/>
                </a:cubicBezTo>
                <a:cubicBezTo>
                  <a:pt x="1160" y="1940"/>
                  <a:pt x="0" y="4548"/>
                  <a:pt x="0" y="7246"/>
                </a:cubicBezTo>
                <a:cubicBezTo>
                  <a:pt x="0" y="12579"/>
                  <a:pt x="4325" y="16900"/>
                  <a:pt x="9657" y="16900"/>
                </a:cubicBezTo>
                <a:cubicBezTo>
                  <a:pt x="10907" y="16900"/>
                  <a:pt x="12175" y="16662"/>
                  <a:pt x="13331" y="16178"/>
                </a:cubicBezTo>
                <a:cubicBezTo>
                  <a:pt x="15126" y="15434"/>
                  <a:pt x="16659" y="14169"/>
                  <a:pt x="17728" y="12546"/>
                </a:cubicBezTo>
                <a:cubicBezTo>
                  <a:pt x="17884" y="12305"/>
                  <a:pt x="17788" y="11983"/>
                  <a:pt x="17526" y="11866"/>
                </a:cubicBezTo>
                <a:lnTo>
                  <a:pt x="9158" y="8171"/>
                </a:lnTo>
                <a:cubicBezTo>
                  <a:pt x="9016" y="8108"/>
                  <a:pt x="8896" y="8005"/>
                  <a:pt x="8811" y="7876"/>
                </a:cubicBezTo>
                <a:lnTo>
                  <a:pt x="8405" y="7246"/>
                </a:lnTo>
                <a:lnTo>
                  <a:pt x="3846" y="212"/>
                </a:lnTo>
                <a:cubicBezTo>
                  <a:pt x="3756" y="73"/>
                  <a:pt x="3606" y="0"/>
                  <a:pt x="34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173;p17"/>
          <p:cNvSpPr/>
          <p:nvPr/>
        </p:nvSpPr>
        <p:spPr>
          <a:xfrm>
            <a:off x="1086761" y="4355873"/>
            <a:ext cx="196937" cy="155553"/>
          </a:xfrm>
          <a:custGeom>
            <a:avLst/>
            <a:gdLst/>
            <a:ahLst/>
            <a:cxnLst/>
            <a:rect l="l" t="t" r="r" b="b"/>
            <a:pathLst>
              <a:path w="11188" h="8837" extrusionOk="0">
                <a:moveTo>
                  <a:pt x="5070" y="0"/>
                </a:moveTo>
                <a:cubicBezTo>
                  <a:pt x="3434" y="0"/>
                  <a:pt x="1792" y="415"/>
                  <a:pt x="308" y="1256"/>
                </a:cubicBezTo>
                <a:cubicBezTo>
                  <a:pt x="76" y="1388"/>
                  <a:pt x="1" y="1690"/>
                  <a:pt x="148" y="1912"/>
                </a:cubicBezTo>
                <a:lnTo>
                  <a:pt x="4532" y="8676"/>
                </a:lnTo>
                <a:cubicBezTo>
                  <a:pt x="4601" y="8781"/>
                  <a:pt x="4714" y="8837"/>
                  <a:pt x="4828" y="8837"/>
                </a:cubicBezTo>
                <a:cubicBezTo>
                  <a:pt x="4919" y="8837"/>
                  <a:pt x="5010" y="8802"/>
                  <a:pt x="5081" y="8730"/>
                </a:cubicBezTo>
                <a:lnTo>
                  <a:pt x="10992" y="2683"/>
                </a:lnTo>
                <a:cubicBezTo>
                  <a:pt x="11187" y="2482"/>
                  <a:pt x="11163" y="2156"/>
                  <a:pt x="10940" y="1988"/>
                </a:cubicBezTo>
                <a:cubicBezTo>
                  <a:pt x="9218" y="670"/>
                  <a:pt x="7149" y="0"/>
                  <a:pt x="50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8" name="Google Shape;174;p17"/>
          <p:cNvSpPr/>
          <p:nvPr/>
        </p:nvSpPr>
        <p:spPr>
          <a:xfrm>
            <a:off x="1188750" y="4414278"/>
            <a:ext cx="167770" cy="176166"/>
          </a:xfrm>
          <a:custGeom>
            <a:avLst/>
            <a:gdLst/>
            <a:ahLst/>
            <a:cxnLst/>
            <a:rect l="l" t="t" r="r" b="b"/>
            <a:pathLst>
              <a:path w="9531" h="10008" extrusionOk="0">
                <a:moveTo>
                  <a:pt x="6350" y="1"/>
                </a:moveTo>
                <a:cubicBezTo>
                  <a:pt x="6230" y="1"/>
                  <a:pt x="6108" y="47"/>
                  <a:pt x="6017" y="142"/>
                </a:cubicBezTo>
                <a:lnTo>
                  <a:pt x="172" y="6123"/>
                </a:lnTo>
                <a:cubicBezTo>
                  <a:pt x="0" y="6297"/>
                  <a:pt x="57" y="6589"/>
                  <a:pt x="283" y="6689"/>
                </a:cubicBezTo>
                <a:lnTo>
                  <a:pt x="7706" y="9968"/>
                </a:lnTo>
                <a:cubicBezTo>
                  <a:pt x="7767" y="9995"/>
                  <a:pt x="7830" y="10007"/>
                  <a:pt x="7893" y="10007"/>
                </a:cubicBezTo>
                <a:cubicBezTo>
                  <a:pt x="8082" y="10007"/>
                  <a:pt x="8261" y="9890"/>
                  <a:pt x="8329" y="9700"/>
                </a:cubicBezTo>
                <a:cubicBezTo>
                  <a:pt x="9531" y="6463"/>
                  <a:pt x="8913" y="2828"/>
                  <a:pt x="6706" y="169"/>
                </a:cubicBezTo>
                <a:cubicBezTo>
                  <a:pt x="6615" y="57"/>
                  <a:pt x="6483" y="1"/>
                  <a:pt x="6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172;p17"/>
          <p:cNvSpPr/>
          <p:nvPr/>
        </p:nvSpPr>
        <p:spPr>
          <a:xfrm>
            <a:off x="2452169" y="3097306"/>
            <a:ext cx="314821" cy="297500"/>
          </a:xfrm>
          <a:custGeom>
            <a:avLst/>
            <a:gdLst/>
            <a:ahLst/>
            <a:cxnLst/>
            <a:rect l="l" t="t" r="r" b="b"/>
            <a:pathLst>
              <a:path w="17885" h="16901" extrusionOk="0">
                <a:moveTo>
                  <a:pt x="3454" y="0"/>
                </a:moveTo>
                <a:cubicBezTo>
                  <a:pt x="3343" y="0"/>
                  <a:pt x="3231" y="40"/>
                  <a:pt x="3141" y="122"/>
                </a:cubicBezTo>
                <a:cubicBezTo>
                  <a:pt x="1160" y="1940"/>
                  <a:pt x="0" y="4548"/>
                  <a:pt x="0" y="7246"/>
                </a:cubicBezTo>
                <a:cubicBezTo>
                  <a:pt x="0" y="12579"/>
                  <a:pt x="4325" y="16900"/>
                  <a:pt x="9657" y="16900"/>
                </a:cubicBezTo>
                <a:cubicBezTo>
                  <a:pt x="10907" y="16900"/>
                  <a:pt x="12175" y="16662"/>
                  <a:pt x="13331" y="16178"/>
                </a:cubicBezTo>
                <a:cubicBezTo>
                  <a:pt x="15126" y="15434"/>
                  <a:pt x="16659" y="14169"/>
                  <a:pt x="17728" y="12546"/>
                </a:cubicBezTo>
                <a:cubicBezTo>
                  <a:pt x="17884" y="12305"/>
                  <a:pt x="17788" y="11983"/>
                  <a:pt x="17526" y="11866"/>
                </a:cubicBezTo>
                <a:lnTo>
                  <a:pt x="9158" y="8171"/>
                </a:lnTo>
                <a:cubicBezTo>
                  <a:pt x="9016" y="8108"/>
                  <a:pt x="8896" y="8005"/>
                  <a:pt x="8811" y="7876"/>
                </a:cubicBezTo>
                <a:lnTo>
                  <a:pt x="8405" y="7246"/>
                </a:lnTo>
                <a:lnTo>
                  <a:pt x="3846" y="212"/>
                </a:lnTo>
                <a:cubicBezTo>
                  <a:pt x="3756" y="73"/>
                  <a:pt x="3606" y="0"/>
                  <a:pt x="34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173;p17"/>
          <p:cNvSpPr/>
          <p:nvPr/>
        </p:nvSpPr>
        <p:spPr>
          <a:xfrm>
            <a:off x="2532841" y="3054919"/>
            <a:ext cx="196937" cy="155553"/>
          </a:xfrm>
          <a:custGeom>
            <a:avLst/>
            <a:gdLst/>
            <a:ahLst/>
            <a:cxnLst/>
            <a:rect l="l" t="t" r="r" b="b"/>
            <a:pathLst>
              <a:path w="11188" h="8837" extrusionOk="0">
                <a:moveTo>
                  <a:pt x="5070" y="0"/>
                </a:moveTo>
                <a:cubicBezTo>
                  <a:pt x="3434" y="0"/>
                  <a:pt x="1792" y="415"/>
                  <a:pt x="308" y="1256"/>
                </a:cubicBezTo>
                <a:cubicBezTo>
                  <a:pt x="76" y="1388"/>
                  <a:pt x="1" y="1690"/>
                  <a:pt x="148" y="1912"/>
                </a:cubicBezTo>
                <a:lnTo>
                  <a:pt x="4532" y="8676"/>
                </a:lnTo>
                <a:cubicBezTo>
                  <a:pt x="4601" y="8781"/>
                  <a:pt x="4714" y="8837"/>
                  <a:pt x="4828" y="8837"/>
                </a:cubicBezTo>
                <a:cubicBezTo>
                  <a:pt x="4919" y="8837"/>
                  <a:pt x="5010" y="8802"/>
                  <a:pt x="5081" y="8730"/>
                </a:cubicBezTo>
                <a:lnTo>
                  <a:pt x="10992" y="2683"/>
                </a:lnTo>
                <a:cubicBezTo>
                  <a:pt x="11187" y="2482"/>
                  <a:pt x="11163" y="2156"/>
                  <a:pt x="10940" y="1988"/>
                </a:cubicBezTo>
                <a:cubicBezTo>
                  <a:pt x="9218" y="670"/>
                  <a:pt x="7149" y="0"/>
                  <a:pt x="50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174;p17"/>
          <p:cNvSpPr/>
          <p:nvPr/>
        </p:nvSpPr>
        <p:spPr>
          <a:xfrm>
            <a:off x="2634830" y="3113324"/>
            <a:ext cx="167770" cy="176166"/>
          </a:xfrm>
          <a:custGeom>
            <a:avLst/>
            <a:gdLst/>
            <a:ahLst/>
            <a:cxnLst/>
            <a:rect l="l" t="t" r="r" b="b"/>
            <a:pathLst>
              <a:path w="9531" h="10008" extrusionOk="0">
                <a:moveTo>
                  <a:pt x="6350" y="1"/>
                </a:moveTo>
                <a:cubicBezTo>
                  <a:pt x="6230" y="1"/>
                  <a:pt x="6108" y="47"/>
                  <a:pt x="6017" y="142"/>
                </a:cubicBezTo>
                <a:lnTo>
                  <a:pt x="172" y="6123"/>
                </a:lnTo>
                <a:cubicBezTo>
                  <a:pt x="0" y="6297"/>
                  <a:pt x="57" y="6589"/>
                  <a:pt x="283" y="6689"/>
                </a:cubicBezTo>
                <a:lnTo>
                  <a:pt x="7706" y="9968"/>
                </a:lnTo>
                <a:cubicBezTo>
                  <a:pt x="7767" y="9995"/>
                  <a:pt x="7830" y="10007"/>
                  <a:pt x="7893" y="10007"/>
                </a:cubicBezTo>
                <a:cubicBezTo>
                  <a:pt x="8082" y="10007"/>
                  <a:pt x="8261" y="9890"/>
                  <a:pt x="8329" y="9700"/>
                </a:cubicBezTo>
                <a:cubicBezTo>
                  <a:pt x="9531" y="6463"/>
                  <a:pt x="8913" y="2828"/>
                  <a:pt x="6706" y="169"/>
                </a:cubicBezTo>
                <a:cubicBezTo>
                  <a:pt x="6615" y="57"/>
                  <a:pt x="6483" y="1"/>
                  <a:pt x="6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9"/>
          <p:cNvSpPr txBox="1">
            <a:spLocks noGrp="1"/>
          </p:cNvSpPr>
          <p:nvPr>
            <p:ph type="title"/>
          </p:nvPr>
        </p:nvSpPr>
        <p:spPr>
          <a:xfrm>
            <a:off x="655671" y="324976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Заявителят прилага и декларация</a:t>
            </a:r>
            <a:endParaRPr sz="2400" dirty="0"/>
          </a:p>
        </p:txBody>
      </p:sp>
      <p:grpSp>
        <p:nvGrpSpPr>
          <p:cNvPr id="679" name="Google Shape;679;p29"/>
          <p:cNvGrpSpPr/>
          <p:nvPr/>
        </p:nvGrpSpPr>
        <p:grpSpPr>
          <a:xfrm>
            <a:off x="1113519" y="1133293"/>
            <a:ext cx="3290425" cy="757850"/>
            <a:chOff x="2206725" y="1254350"/>
            <a:chExt cx="3290425" cy="757850"/>
          </a:xfrm>
        </p:grpSpPr>
        <p:sp>
          <p:nvSpPr>
            <p:cNvPr id="680" name="Google Shape;680;p29"/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2369825" y="1468050"/>
              <a:ext cx="330125" cy="330125"/>
            </a:xfrm>
            <a:custGeom>
              <a:avLst/>
              <a:gdLst/>
              <a:ahLst/>
              <a:cxnLst/>
              <a:rect l="l" t="t" r="r" b="b"/>
              <a:pathLst>
                <a:path w="13205" h="13205" extrusionOk="0">
                  <a:moveTo>
                    <a:pt x="6611" y="2399"/>
                  </a:moveTo>
                  <a:cubicBezTo>
                    <a:pt x="7277" y="2399"/>
                    <a:pt x="7954" y="2558"/>
                    <a:pt x="8585" y="2894"/>
                  </a:cubicBezTo>
                  <a:cubicBezTo>
                    <a:pt x="10633" y="3977"/>
                    <a:pt x="11407" y="6525"/>
                    <a:pt x="10324" y="8585"/>
                  </a:cubicBezTo>
                  <a:cubicBezTo>
                    <a:pt x="9564" y="10005"/>
                    <a:pt x="8105" y="10813"/>
                    <a:pt x="6599" y="10813"/>
                  </a:cubicBezTo>
                  <a:cubicBezTo>
                    <a:pt x="5934" y="10813"/>
                    <a:pt x="5260" y="10655"/>
                    <a:pt x="4632" y="10323"/>
                  </a:cubicBezTo>
                  <a:cubicBezTo>
                    <a:pt x="2584" y="9228"/>
                    <a:pt x="1799" y="6680"/>
                    <a:pt x="2894" y="4632"/>
                  </a:cubicBezTo>
                  <a:cubicBezTo>
                    <a:pt x="3654" y="3212"/>
                    <a:pt x="5106" y="2399"/>
                    <a:pt x="6611" y="2399"/>
                  </a:cubicBezTo>
                  <a:close/>
                  <a:moveTo>
                    <a:pt x="5680" y="1"/>
                  </a:moveTo>
                  <a:lnTo>
                    <a:pt x="3692" y="608"/>
                  </a:lnTo>
                  <a:lnTo>
                    <a:pt x="3977" y="1548"/>
                  </a:lnTo>
                  <a:cubicBezTo>
                    <a:pt x="3287" y="1918"/>
                    <a:pt x="2656" y="2418"/>
                    <a:pt x="2156" y="3061"/>
                  </a:cubicBezTo>
                  <a:lnTo>
                    <a:pt x="1275" y="2596"/>
                  </a:lnTo>
                  <a:lnTo>
                    <a:pt x="298" y="4430"/>
                  </a:lnTo>
                  <a:lnTo>
                    <a:pt x="1180" y="4894"/>
                  </a:lnTo>
                  <a:cubicBezTo>
                    <a:pt x="929" y="5668"/>
                    <a:pt x="858" y="6466"/>
                    <a:pt x="941" y="7252"/>
                  </a:cubicBezTo>
                  <a:lnTo>
                    <a:pt x="1" y="7537"/>
                  </a:lnTo>
                  <a:lnTo>
                    <a:pt x="608" y="9526"/>
                  </a:lnTo>
                  <a:lnTo>
                    <a:pt x="1549" y="9240"/>
                  </a:lnTo>
                  <a:cubicBezTo>
                    <a:pt x="1918" y="9930"/>
                    <a:pt x="2418" y="10561"/>
                    <a:pt x="3061" y="11062"/>
                  </a:cubicBezTo>
                  <a:lnTo>
                    <a:pt x="2596" y="11931"/>
                  </a:lnTo>
                  <a:lnTo>
                    <a:pt x="4430" y="12907"/>
                  </a:lnTo>
                  <a:lnTo>
                    <a:pt x="4894" y="12038"/>
                  </a:lnTo>
                  <a:cubicBezTo>
                    <a:pt x="5449" y="12217"/>
                    <a:pt x="6016" y="12305"/>
                    <a:pt x="6583" y="12305"/>
                  </a:cubicBezTo>
                  <a:cubicBezTo>
                    <a:pt x="6806" y="12305"/>
                    <a:pt x="7029" y="12291"/>
                    <a:pt x="7252" y="12264"/>
                  </a:cubicBezTo>
                  <a:lnTo>
                    <a:pt x="7537" y="13205"/>
                  </a:lnTo>
                  <a:lnTo>
                    <a:pt x="9526" y="12597"/>
                  </a:lnTo>
                  <a:lnTo>
                    <a:pt x="9240" y="11657"/>
                  </a:lnTo>
                  <a:cubicBezTo>
                    <a:pt x="9931" y="11300"/>
                    <a:pt x="10562" y="10788"/>
                    <a:pt x="11062" y="10157"/>
                  </a:cubicBezTo>
                  <a:lnTo>
                    <a:pt x="11931" y="10621"/>
                  </a:lnTo>
                  <a:lnTo>
                    <a:pt x="12907" y="8776"/>
                  </a:lnTo>
                  <a:lnTo>
                    <a:pt x="12038" y="8323"/>
                  </a:lnTo>
                  <a:cubicBezTo>
                    <a:pt x="12288" y="7537"/>
                    <a:pt x="12359" y="6740"/>
                    <a:pt x="12264" y="5966"/>
                  </a:cubicBezTo>
                  <a:lnTo>
                    <a:pt x="13205" y="5668"/>
                  </a:lnTo>
                  <a:lnTo>
                    <a:pt x="12598" y="3680"/>
                  </a:lnTo>
                  <a:lnTo>
                    <a:pt x="11657" y="3977"/>
                  </a:lnTo>
                  <a:cubicBezTo>
                    <a:pt x="11300" y="3275"/>
                    <a:pt x="10788" y="2656"/>
                    <a:pt x="10157" y="2144"/>
                  </a:cubicBezTo>
                  <a:lnTo>
                    <a:pt x="10621" y="1275"/>
                  </a:lnTo>
                  <a:lnTo>
                    <a:pt x="8776" y="298"/>
                  </a:lnTo>
                  <a:lnTo>
                    <a:pt x="8323" y="1179"/>
                  </a:lnTo>
                  <a:cubicBezTo>
                    <a:pt x="7745" y="995"/>
                    <a:pt x="7160" y="908"/>
                    <a:pt x="6583" y="908"/>
                  </a:cubicBezTo>
                  <a:cubicBezTo>
                    <a:pt x="6376" y="908"/>
                    <a:pt x="6170" y="919"/>
                    <a:pt x="5966" y="941"/>
                  </a:cubicBezTo>
                  <a:lnTo>
                    <a:pt x="5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4261150" y="1478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rgbClr val="FFFFFF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Step 01</a:t>
              </a:r>
              <a:endParaRPr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86" name="Google Shape;686;p29"/>
          <p:cNvGrpSpPr/>
          <p:nvPr/>
        </p:nvGrpSpPr>
        <p:grpSpPr>
          <a:xfrm>
            <a:off x="1769869" y="2461391"/>
            <a:ext cx="2574575" cy="757850"/>
            <a:chOff x="2922575" y="1798150"/>
            <a:chExt cx="2574575" cy="757850"/>
          </a:xfrm>
        </p:grpSpPr>
        <p:sp>
          <p:nvSpPr>
            <p:cNvPr id="687" name="Google Shape;687;p29"/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/>
              <a:rect l="l" t="t" r="r" b="b"/>
              <a:pathLst>
                <a:path w="12002" h="12002" extrusionOk="0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/>
              <a:rect l="l" t="t" r="r" b="b"/>
              <a:pathLst>
                <a:path w="5466" h="3939" extrusionOk="0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4261150" y="20459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rgbClr val="FFFFFF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Step 02</a:t>
              </a:r>
              <a:endParaRPr b="1" dirty="0">
                <a:solidFill>
                  <a:srgbClr val="FFFFFF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</a:endParaRPr>
            </a:p>
          </p:txBody>
        </p:sp>
      </p:grpSp>
      <p:grpSp>
        <p:nvGrpSpPr>
          <p:cNvPr id="694" name="Google Shape;694;p29"/>
          <p:cNvGrpSpPr/>
          <p:nvPr/>
        </p:nvGrpSpPr>
        <p:grpSpPr>
          <a:xfrm>
            <a:off x="2450204" y="3681890"/>
            <a:ext cx="1973862" cy="757850"/>
            <a:chOff x="3451825" y="2525325"/>
            <a:chExt cx="1969440" cy="757850"/>
          </a:xfrm>
        </p:grpSpPr>
        <p:sp>
          <p:nvSpPr>
            <p:cNvPr id="695" name="Google Shape;695;p29"/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3606600" y="2782800"/>
              <a:ext cx="346775" cy="213450"/>
            </a:xfrm>
            <a:custGeom>
              <a:avLst/>
              <a:gdLst/>
              <a:ahLst/>
              <a:cxnLst/>
              <a:rect l="l" t="t" r="r" b="b"/>
              <a:pathLst>
                <a:path w="13871" h="8538" extrusionOk="0">
                  <a:moveTo>
                    <a:pt x="5549" y="0"/>
                  </a:moveTo>
                  <a:cubicBezTo>
                    <a:pt x="5489" y="0"/>
                    <a:pt x="5430" y="0"/>
                    <a:pt x="5370" y="12"/>
                  </a:cubicBezTo>
                  <a:cubicBezTo>
                    <a:pt x="3096" y="96"/>
                    <a:pt x="1286" y="1977"/>
                    <a:pt x="1286" y="4275"/>
                  </a:cubicBezTo>
                  <a:cubicBezTo>
                    <a:pt x="1286" y="4703"/>
                    <a:pt x="1346" y="5132"/>
                    <a:pt x="1477" y="5525"/>
                  </a:cubicBezTo>
                  <a:cubicBezTo>
                    <a:pt x="655" y="5537"/>
                    <a:pt x="0" y="6204"/>
                    <a:pt x="0" y="7025"/>
                  </a:cubicBezTo>
                  <a:cubicBezTo>
                    <a:pt x="0" y="7859"/>
                    <a:pt x="679" y="8537"/>
                    <a:pt x="1512" y="8537"/>
                  </a:cubicBezTo>
                  <a:lnTo>
                    <a:pt x="11406" y="8537"/>
                  </a:lnTo>
                  <a:cubicBezTo>
                    <a:pt x="12764" y="8537"/>
                    <a:pt x="13871" y="7430"/>
                    <a:pt x="13871" y="6073"/>
                  </a:cubicBezTo>
                  <a:cubicBezTo>
                    <a:pt x="13871" y="4715"/>
                    <a:pt x="12764" y="3608"/>
                    <a:pt x="11406" y="3608"/>
                  </a:cubicBezTo>
                  <a:cubicBezTo>
                    <a:pt x="11287" y="3608"/>
                    <a:pt x="11168" y="3620"/>
                    <a:pt x="11061" y="3632"/>
                  </a:cubicBezTo>
                  <a:cubicBezTo>
                    <a:pt x="10585" y="3703"/>
                    <a:pt x="10168" y="3894"/>
                    <a:pt x="9823" y="4180"/>
                  </a:cubicBezTo>
                  <a:cubicBezTo>
                    <a:pt x="9811" y="3953"/>
                    <a:pt x="9787" y="3739"/>
                    <a:pt x="9751" y="3513"/>
                  </a:cubicBezTo>
                  <a:cubicBezTo>
                    <a:pt x="9728" y="3358"/>
                    <a:pt x="9680" y="3203"/>
                    <a:pt x="9644" y="3048"/>
                  </a:cubicBezTo>
                  <a:cubicBezTo>
                    <a:pt x="9263" y="1786"/>
                    <a:pt x="8311" y="762"/>
                    <a:pt x="7084" y="286"/>
                  </a:cubicBezTo>
                  <a:cubicBezTo>
                    <a:pt x="6954" y="239"/>
                    <a:pt x="6799" y="191"/>
                    <a:pt x="6656" y="143"/>
                  </a:cubicBezTo>
                  <a:cubicBezTo>
                    <a:pt x="6299" y="60"/>
                    <a:pt x="5930" y="0"/>
                    <a:pt x="5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261150" y="2785463"/>
              <a:ext cx="1160115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b="1" dirty="0">
                  <a:solidFill>
                    <a:srgbClr val="FFFFFF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Step 03</a:t>
              </a:r>
              <a:endParaRPr b="1" dirty="0">
                <a:solidFill>
                  <a:srgbClr val="FFFFFF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631635" y="3826441"/>
            <a:ext cx="4340084" cy="5541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че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  <a:sym typeface="Roboto"/>
              </a:rPr>
              <a:t>не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  <a:sym typeface="Roboto"/>
              </a:rPr>
              <a:t>е сключил спогодба с ответната страна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  <a:ea typeface="Roboto" panose="020B06040202020202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31634" y="2383073"/>
            <a:ext cx="4340085" cy="11162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че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  <a:sym typeface="Roboto"/>
              </a:rPr>
              <a:t>към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  <a:sym typeface="Roboto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  <a:sym typeface="Roboto"/>
              </a:rPr>
              <a:t>момента на подаване на заявлението не е отнесъл същия спор за разрешаване пред съд, арбитражен съд или друг орган за извънсъдебно решаване на спорове и не е сезирал органите на досъдебното производство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31634" y="894522"/>
            <a:ext cx="4340085" cy="131878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ч</a:t>
            </a:r>
            <a:r>
              <a:rPr lang="bg-BG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е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спорът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е бил отнесен за разглеждане до търговеца и той не се е произнесъл в срока по чл. 14, ал. 1 или по ал.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3 от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Правилник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 за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дейността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общите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секторните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помирителни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комисии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; </a:t>
            </a:r>
            <a:endParaRPr lang="ru-RU" dirty="0" smtClean="0">
              <a:solidFill>
                <a:schemeClr val="tx1"/>
              </a:solidFill>
              <a:latin typeface="Arial Narrow" panose="020B0606020202030204" pitchFamily="34" charset="0"/>
              <a:ea typeface="Roboto" panose="020B060402020202020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тази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декларация не се прилага, когато има решение на търговеца по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Roboto" panose="020B0604020202020204" charset="0"/>
              </a:rPr>
              <a:t>жалбата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669" y="4550388"/>
            <a:ext cx="8700050" cy="510778"/>
          </a:xfrm>
          <a:prstGeom prst="roundRect">
            <a:avLst/>
          </a:prstGeom>
          <a:solidFill>
            <a:schemeClr val="tx2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Важно!!!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секторните помирителни комисии (СПК) се разглеждат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спорове,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 след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като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потребителите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първо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ги отнесли за решаване директно към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търговците!</a:t>
            </a:r>
            <a:endParaRPr lang="bg-BG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128;p17"/>
          <p:cNvGrpSpPr/>
          <p:nvPr/>
        </p:nvGrpSpPr>
        <p:grpSpPr>
          <a:xfrm>
            <a:off x="6877373" y="2474838"/>
            <a:ext cx="2249638" cy="2606393"/>
            <a:chOff x="4966264" y="2150100"/>
            <a:chExt cx="2253277" cy="2606393"/>
          </a:xfrm>
        </p:grpSpPr>
        <p:sp>
          <p:nvSpPr>
            <p:cNvPr id="83" name="Google Shape;129;p17"/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;p17"/>
            <p:cNvSpPr/>
            <p:nvPr/>
          </p:nvSpPr>
          <p:spPr>
            <a:xfrm>
              <a:off x="6279010" y="2587044"/>
              <a:ext cx="332881" cy="332881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" name="Google Shape;133;p17"/>
            <p:cNvSpPr txBox="1"/>
            <p:nvPr/>
          </p:nvSpPr>
          <p:spPr>
            <a:xfrm>
              <a:off x="5225144" y="3425614"/>
              <a:ext cx="176163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7. Отговор от ответната страна</a:t>
              </a:r>
              <a:endParaRPr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134;p17"/>
            <p:cNvSpPr txBox="1"/>
            <p:nvPr/>
          </p:nvSpPr>
          <p:spPr>
            <a:xfrm>
              <a:off x="4966264" y="3922850"/>
              <a:ext cx="2241213" cy="833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 срок 5 работни дни становището се изпраща до заявителя, който отговаря в срок 10 работни дни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5909467" y="767121"/>
            <a:ext cx="1974156" cy="2952845"/>
            <a:chOff x="6244276" y="433191"/>
            <a:chExt cx="1974156" cy="2952845"/>
          </a:xfrm>
        </p:grpSpPr>
        <p:sp>
          <p:nvSpPr>
            <p:cNvPr id="121" name="Google Shape;121;p17"/>
            <p:cNvSpPr/>
            <p:nvPr/>
          </p:nvSpPr>
          <p:spPr>
            <a:xfrm>
              <a:off x="6670249" y="2179267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33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7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7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102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17"/>
            <p:cNvGrpSpPr/>
            <p:nvPr/>
          </p:nvGrpSpPr>
          <p:grpSpPr>
            <a:xfrm>
              <a:off x="7241387" y="2583858"/>
              <a:ext cx="339253" cy="339253"/>
              <a:chOff x="899850" y="4992125"/>
              <a:chExt cx="481825" cy="481825"/>
            </a:xfrm>
          </p:grpSpPr>
          <p:sp>
            <p:nvSpPr>
              <p:cNvPr id="123" name="Google Shape;123;p17"/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" name="Google Shape;126;p17"/>
            <p:cNvSpPr txBox="1"/>
            <p:nvPr/>
          </p:nvSpPr>
          <p:spPr>
            <a:xfrm>
              <a:off x="6261468" y="433191"/>
              <a:ext cx="1752300" cy="570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3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6. Становище</a:t>
              </a:r>
              <a:endParaRPr sz="1600" b="1" dirty="0">
                <a:solidFill>
                  <a:schemeClr val="accent3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6244276" y="918912"/>
              <a:ext cx="1773973" cy="761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Търговецът се произнася в срок 10 работни дни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4508957" y="2487242"/>
            <a:ext cx="2265730" cy="2352940"/>
            <a:chOff x="5143913" y="2150100"/>
            <a:chExt cx="2265730" cy="2352940"/>
          </a:xfrm>
        </p:grpSpPr>
        <p:sp>
          <p:nvSpPr>
            <p:cNvPr id="129" name="Google Shape;129;p17"/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6279010" y="2587044"/>
              <a:ext cx="332881" cy="332881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5143913" y="3507276"/>
              <a:ext cx="226573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5. Заявлението се изпращане до търговеца</a:t>
              </a:r>
              <a:endParaRPr sz="1600" b="1" dirty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5190881" y="4014736"/>
              <a:ext cx="2135417" cy="488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 срок 5 работни дни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7"/>
          <p:cNvGrpSpPr/>
          <p:nvPr/>
        </p:nvGrpSpPr>
        <p:grpSpPr>
          <a:xfrm>
            <a:off x="3325806" y="881276"/>
            <a:ext cx="2386408" cy="2835775"/>
            <a:chOff x="3723957" y="714664"/>
            <a:chExt cx="2386408" cy="2642205"/>
          </a:xfrm>
        </p:grpSpPr>
        <p:sp>
          <p:nvSpPr>
            <p:cNvPr id="136" name="Google Shape;136;p17"/>
            <p:cNvSpPr/>
            <p:nvPr/>
          </p:nvSpPr>
          <p:spPr>
            <a:xfrm>
              <a:off x="4209099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8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17"/>
            <p:cNvGrpSpPr/>
            <p:nvPr/>
          </p:nvGrpSpPr>
          <p:grpSpPr>
            <a:xfrm>
              <a:off x="4811914" y="2583849"/>
              <a:ext cx="342580" cy="339271"/>
              <a:chOff x="5049725" y="1435050"/>
              <a:chExt cx="486550" cy="481850"/>
            </a:xfrm>
          </p:grpSpPr>
          <p:sp>
            <p:nvSpPr>
              <p:cNvPr id="138" name="Google Shape;138;p17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2" name="Google Shape;142;p17"/>
            <p:cNvSpPr txBox="1"/>
            <p:nvPr/>
          </p:nvSpPr>
          <p:spPr>
            <a:xfrm>
              <a:off x="3723957" y="714664"/>
              <a:ext cx="229782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rgbClr val="FF0000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4. Решение за движение на заявлението</a:t>
              </a:r>
              <a:endParaRPr sz="1600" b="1" dirty="0">
                <a:solidFill>
                  <a:srgbClr val="FF0000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3749256" y="1310961"/>
              <a:ext cx="2361109" cy="719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СПК се произнася по допустимостта на искането, пълнота и яснота или дава 10 дни за отстраняване на </a:t>
              </a:r>
              <a:r>
                <a:rPr lang="bg-BG" dirty="0" err="1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непълноти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2323807" y="2498905"/>
            <a:ext cx="1762245" cy="2483979"/>
            <a:chOff x="2905917" y="2150100"/>
            <a:chExt cx="1762245" cy="2611991"/>
          </a:xfrm>
        </p:grpSpPr>
        <p:sp>
          <p:nvSpPr>
            <p:cNvPr id="145" name="Google Shape;145;p17"/>
            <p:cNvSpPr/>
            <p:nvPr/>
          </p:nvSpPr>
          <p:spPr>
            <a:xfrm>
              <a:off x="3088709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2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6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10" y="24392"/>
                    <a:pt x="56698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7"/>
            <p:cNvGrpSpPr/>
            <p:nvPr/>
          </p:nvGrpSpPr>
          <p:grpSpPr>
            <a:xfrm>
              <a:off x="3693174" y="2583858"/>
              <a:ext cx="339253" cy="339253"/>
              <a:chOff x="4456875" y="1435075"/>
              <a:chExt cx="481825" cy="481825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6" name="Google Shape;166;p17"/>
            <p:cNvSpPr txBox="1"/>
            <p:nvPr/>
          </p:nvSpPr>
          <p:spPr>
            <a:xfrm>
              <a:off x="2905917" y="3601353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4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3. Образуване на ПП</a:t>
              </a:r>
              <a:endParaRPr sz="1600" b="1" dirty="0">
                <a:solidFill>
                  <a:schemeClr val="accent4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2915862" y="4227191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Образуване на помирително производство от СПК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272669" y="18652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Помирително производство</a:t>
            </a:r>
            <a:endParaRPr sz="2400" dirty="0"/>
          </a:p>
        </p:txBody>
      </p:sp>
      <p:grpSp>
        <p:nvGrpSpPr>
          <p:cNvPr id="169" name="Google Shape;169;p17"/>
          <p:cNvGrpSpPr/>
          <p:nvPr/>
        </p:nvGrpSpPr>
        <p:grpSpPr>
          <a:xfrm>
            <a:off x="772346" y="721931"/>
            <a:ext cx="2537371" cy="2959676"/>
            <a:chOff x="1394600" y="526438"/>
            <a:chExt cx="2537371" cy="2959676"/>
          </a:xfrm>
        </p:grpSpPr>
        <p:sp>
          <p:nvSpPr>
            <p:cNvPr id="170" name="Google Shape;170;p17"/>
            <p:cNvSpPr/>
            <p:nvPr/>
          </p:nvSpPr>
          <p:spPr>
            <a:xfrm>
              <a:off x="1878033" y="2279345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17"/>
            <p:cNvGrpSpPr/>
            <p:nvPr/>
          </p:nvGrpSpPr>
          <p:grpSpPr>
            <a:xfrm>
              <a:off x="2535663" y="2583541"/>
              <a:ext cx="350431" cy="339887"/>
              <a:chOff x="3270675" y="841800"/>
              <a:chExt cx="497700" cy="482725"/>
            </a:xfrm>
          </p:grpSpPr>
          <p:sp>
            <p:nvSpPr>
              <p:cNvPr id="172" name="Google Shape;172;p17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5" name="Google Shape;175;p17"/>
            <p:cNvSpPr txBox="1"/>
            <p:nvPr/>
          </p:nvSpPr>
          <p:spPr>
            <a:xfrm>
              <a:off x="1776153" y="526438"/>
              <a:ext cx="1833839" cy="811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bg-BG" sz="1600" b="1" dirty="0">
                  <a:solidFill>
                    <a:srgbClr val="FFC000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2. Отстраняване на нередности</a:t>
              </a:r>
              <a:endParaRPr sz="1600" b="1" dirty="0">
                <a:solidFill>
                  <a:srgbClr val="FFC000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1394600" y="1378129"/>
              <a:ext cx="2537371" cy="719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 срок от 10 работни дни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СПК се произнася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  срок от 7 работни дни заявителят отстранява пропуски 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-3407" y="2493218"/>
            <a:ext cx="1882471" cy="2198052"/>
            <a:chOff x="600087" y="2150100"/>
            <a:chExt cx="1882471" cy="2198052"/>
          </a:xfrm>
        </p:grpSpPr>
        <p:sp>
          <p:nvSpPr>
            <p:cNvPr id="178" name="Google Shape;178;p17"/>
            <p:cNvSpPr/>
            <p:nvPr/>
          </p:nvSpPr>
          <p:spPr>
            <a:xfrm>
              <a:off x="705552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2" y="1"/>
                    <a:pt x="27608" y="515"/>
                    <a:pt x="26825" y="1496"/>
                  </a:cubicBezTo>
                  <a:lnTo>
                    <a:pt x="26349" y="2104"/>
                  </a:lnTo>
                  <a:cubicBezTo>
                    <a:pt x="24992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5" y="44204"/>
                    <a:pt x="29878" y="44204"/>
                  </a:cubicBezTo>
                  <a:cubicBezTo>
                    <a:pt x="30738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12" y="25571"/>
                    <a:pt x="55257" y="25178"/>
                  </a:cubicBezTo>
                  <a:cubicBezTo>
                    <a:pt x="56210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1" y="18046"/>
                  </a:cubicBezTo>
                  <a:lnTo>
                    <a:pt x="32362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17"/>
            <p:cNvGrpSpPr/>
            <p:nvPr/>
          </p:nvGrpSpPr>
          <p:grpSpPr>
            <a:xfrm>
              <a:off x="1309991" y="2583858"/>
              <a:ext cx="339306" cy="339253"/>
              <a:chOff x="2685825" y="840375"/>
              <a:chExt cx="481900" cy="481825"/>
            </a:xfrm>
          </p:grpSpPr>
          <p:sp>
            <p:nvSpPr>
              <p:cNvPr id="180" name="Google Shape;180;p17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2" name="Google Shape;182;p17"/>
            <p:cNvSpPr txBox="1"/>
            <p:nvPr/>
          </p:nvSpPr>
          <p:spPr>
            <a:xfrm>
              <a:off x="603493" y="3793681"/>
              <a:ext cx="1879065" cy="554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Подаване на заявление 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600087" y="3429911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rgbClr val="00B0F0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1. Заявление</a:t>
              </a:r>
              <a:endParaRPr sz="1600" b="1" dirty="0">
                <a:solidFill>
                  <a:srgbClr val="00B0F0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128;p17"/>
          <p:cNvGrpSpPr/>
          <p:nvPr/>
        </p:nvGrpSpPr>
        <p:grpSpPr>
          <a:xfrm>
            <a:off x="7314684" y="2300823"/>
            <a:ext cx="1708294" cy="2674952"/>
            <a:chOff x="5384115" y="2150100"/>
            <a:chExt cx="1835426" cy="2674952"/>
          </a:xfrm>
        </p:grpSpPr>
        <p:sp>
          <p:nvSpPr>
            <p:cNvPr id="83" name="Google Shape;129;p17"/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;p17"/>
            <p:cNvSpPr/>
            <p:nvPr/>
          </p:nvSpPr>
          <p:spPr>
            <a:xfrm>
              <a:off x="6279011" y="2587044"/>
              <a:ext cx="332881" cy="332881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" name="Google Shape;133;p17"/>
            <p:cNvSpPr txBox="1"/>
            <p:nvPr/>
          </p:nvSpPr>
          <p:spPr>
            <a:xfrm>
              <a:off x="5384115" y="3540662"/>
              <a:ext cx="182528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14. Изпращане на помирителното предложение</a:t>
              </a:r>
              <a:endParaRPr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134;p17"/>
            <p:cNvSpPr txBox="1"/>
            <p:nvPr/>
          </p:nvSpPr>
          <p:spPr>
            <a:xfrm>
              <a:off x="5385786" y="4201086"/>
              <a:ext cx="1711058" cy="623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 срок 5 работни дни се изпраща до страните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6009117" y="790849"/>
            <a:ext cx="1877481" cy="2717942"/>
            <a:chOff x="6340951" y="668094"/>
            <a:chExt cx="1877481" cy="2717942"/>
          </a:xfrm>
        </p:grpSpPr>
        <p:sp>
          <p:nvSpPr>
            <p:cNvPr id="121" name="Google Shape;121;p17"/>
            <p:cNvSpPr/>
            <p:nvPr/>
          </p:nvSpPr>
          <p:spPr>
            <a:xfrm>
              <a:off x="6670249" y="2179267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33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7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7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102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17"/>
            <p:cNvGrpSpPr/>
            <p:nvPr/>
          </p:nvGrpSpPr>
          <p:grpSpPr>
            <a:xfrm>
              <a:off x="7241387" y="2583858"/>
              <a:ext cx="339253" cy="339253"/>
              <a:chOff x="899850" y="4992125"/>
              <a:chExt cx="481825" cy="481825"/>
            </a:xfrm>
          </p:grpSpPr>
          <p:sp>
            <p:nvSpPr>
              <p:cNvPr id="123" name="Google Shape;123;p17"/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" name="Google Shape;126;p17"/>
            <p:cNvSpPr txBox="1"/>
            <p:nvPr/>
          </p:nvSpPr>
          <p:spPr>
            <a:xfrm>
              <a:off x="6340951" y="668094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dirty="0" smtClean="0">
                  <a:solidFill>
                    <a:schemeClr val="accent3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13. Помирително предложение</a:t>
              </a:r>
              <a:endParaRPr sz="1600" dirty="0">
                <a:solidFill>
                  <a:schemeClr val="accent3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6365236" y="1222849"/>
              <a:ext cx="1853196" cy="761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СПК в двуседмичен срок изготвя писмено предложение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4674751" y="2272855"/>
            <a:ext cx="2344781" cy="2790224"/>
            <a:chOff x="5277525" y="2150100"/>
            <a:chExt cx="2344781" cy="2790224"/>
          </a:xfrm>
        </p:grpSpPr>
        <p:sp>
          <p:nvSpPr>
            <p:cNvPr id="129" name="Google Shape;129;p17"/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6279010" y="2587044"/>
              <a:ext cx="332881" cy="332881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5317271" y="3509275"/>
              <a:ext cx="219505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12. Разглеждане на спора по същество</a:t>
              </a:r>
              <a:endParaRPr sz="1600" b="1" dirty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5277525" y="4057585"/>
              <a:ext cx="2344781" cy="882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 срок от два месеца след изтичане на сроковете за получаване на документи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(удължаване с 20 работни дни)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7"/>
          <p:cNvGrpSpPr/>
          <p:nvPr/>
        </p:nvGrpSpPr>
        <p:grpSpPr>
          <a:xfrm>
            <a:off x="3430715" y="916004"/>
            <a:ext cx="2221081" cy="2563620"/>
            <a:chOff x="3807747" y="793249"/>
            <a:chExt cx="2221081" cy="2563620"/>
          </a:xfrm>
        </p:grpSpPr>
        <p:sp>
          <p:nvSpPr>
            <p:cNvPr id="136" name="Google Shape;136;p17"/>
            <p:cNvSpPr/>
            <p:nvPr/>
          </p:nvSpPr>
          <p:spPr>
            <a:xfrm>
              <a:off x="4209099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8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17"/>
            <p:cNvGrpSpPr/>
            <p:nvPr/>
          </p:nvGrpSpPr>
          <p:grpSpPr>
            <a:xfrm>
              <a:off x="4811914" y="2583849"/>
              <a:ext cx="342580" cy="339271"/>
              <a:chOff x="5049725" y="1435050"/>
              <a:chExt cx="486550" cy="481850"/>
            </a:xfrm>
          </p:grpSpPr>
          <p:sp>
            <p:nvSpPr>
              <p:cNvPr id="138" name="Google Shape;138;p17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2" name="Google Shape;142;p17"/>
            <p:cNvSpPr txBox="1"/>
            <p:nvPr/>
          </p:nvSpPr>
          <p:spPr>
            <a:xfrm>
              <a:off x="3807747" y="793249"/>
              <a:ext cx="2221081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700" dirty="0" smtClean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11. Изискване на допълнителни документи от СПК</a:t>
              </a:r>
              <a:endParaRPr sz="17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2493518" y="2272855"/>
            <a:ext cx="1752300" cy="1788775"/>
            <a:chOff x="2986650" y="2150100"/>
            <a:chExt cx="1752300" cy="1788775"/>
          </a:xfrm>
        </p:grpSpPr>
        <p:sp>
          <p:nvSpPr>
            <p:cNvPr id="145" name="Google Shape;145;p17"/>
            <p:cNvSpPr/>
            <p:nvPr/>
          </p:nvSpPr>
          <p:spPr>
            <a:xfrm>
              <a:off x="3088709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2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6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10" y="24392"/>
                    <a:pt x="56698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7"/>
            <p:cNvGrpSpPr/>
            <p:nvPr/>
          </p:nvGrpSpPr>
          <p:grpSpPr>
            <a:xfrm>
              <a:off x="3693174" y="2583858"/>
              <a:ext cx="339253" cy="339253"/>
              <a:chOff x="4456875" y="1435075"/>
              <a:chExt cx="481825" cy="481825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6" name="Google Shape;166;p17"/>
            <p:cNvSpPr txBox="1"/>
            <p:nvPr/>
          </p:nvSpPr>
          <p:spPr>
            <a:xfrm>
              <a:off x="298665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4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10. Изслушване на страните от СПК</a:t>
              </a:r>
              <a:endParaRPr sz="1600" b="1" dirty="0">
                <a:solidFill>
                  <a:schemeClr val="accent4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282010" y="107576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Помирително производство</a:t>
            </a:r>
            <a:endParaRPr sz="2400" dirty="0"/>
          </a:p>
        </p:txBody>
      </p:sp>
      <p:grpSp>
        <p:nvGrpSpPr>
          <p:cNvPr id="169" name="Google Shape;169;p17"/>
          <p:cNvGrpSpPr/>
          <p:nvPr/>
        </p:nvGrpSpPr>
        <p:grpSpPr>
          <a:xfrm>
            <a:off x="800973" y="589992"/>
            <a:ext cx="2537371" cy="2889632"/>
            <a:chOff x="1378688" y="467237"/>
            <a:chExt cx="2537371" cy="2889632"/>
          </a:xfrm>
        </p:grpSpPr>
        <p:sp>
          <p:nvSpPr>
            <p:cNvPr id="170" name="Google Shape;170;p17"/>
            <p:cNvSpPr/>
            <p:nvPr/>
          </p:nvSpPr>
          <p:spPr>
            <a:xfrm>
              <a:off x="1936773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17"/>
            <p:cNvGrpSpPr/>
            <p:nvPr/>
          </p:nvGrpSpPr>
          <p:grpSpPr>
            <a:xfrm>
              <a:off x="2535663" y="2583541"/>
              <a:ext cx="350431" cy="339887"/>
              <a:chOff x="3270675" y="841800"/>
              <a:chExt cx="497700" cy="482725"/>
            </a:xfrm>
          </p:grpSpPr>
          <p:sp>
            <p:nvSpPr>
              <p:cNvPr id="172" name="Google Shape;172;p17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5" name="Google Shape;175;p17"/>
            <p:cNvSpPr txBox="1"/>
            <p:nvPr/>
          </p:nvSpPr>
          <p:spPr>
            <a:xfrm>
              <a:off x="1693378" y="467237"/>
              <a:ext cx="1833839" cy="811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5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9. Разглеждане от СПК</a:t>
              </a:r>
              <a:endParaRPr sz="1600" b="1" dirty="0">
                <a:solidFill>
                  <a:schemeClr val="accent5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1378688" y="1291405"/>
              <a:ext cx="2537371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Разглежда документи, доказателства, експертизи и становища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-1" y="2272855"/>
            <a:ext cx="2308379" cy="2764781"/>
            <a:chOff x="582983" y="2150100"/>
            <a:chExt cx="2308379" cy="2764781"/>
          </a:xfrm>
        </p:grpSpPr>
        <p:sp>
          <p:nvSpPr>
            <p:cNvPr id="178" name="Google Shape;178;p17"/>
            <p:cNvSpPr/>
            <p:nvPr/>
          </p:nvSpPr>
          <p:spPr>
            <a:xfrm>
              <a:off x="705552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2" y="1"/>
                    <a:pt x="27608" y="515"/>
                    <a:pt x="26825" y="1496"/>
                  </a:cubicBezTo>
                  <a:lnTo>
                    <a:pt x="26349" y="2104"/>
                  </a:lnTo>
                  <a:cubicBezTo>
                    <a:pt x="24992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5" y="44204"/>
                    <a:pt x="29878" y="44204"/>
                  </a:cubicBezTo>
                  <a:cubicBezTo>
                    <a:pt x="30738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12" y="25571"/>
                    <a:pt x="55257" y="25178"/>
                  </a:cubicBezTo>
                  <a:cubicBezTo>
                    <a:pt x="56210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1" y="18046"/>
                  </a:cubicBezTo>
                  <a:lnTo>
                    <a:pt x="32362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17"/>
            <p:cNvGrpSpPr/>
            <p:nvPr/>
          </p:nvGrpSpPr>
          <p:grpSpPr>
            <a:xfrm>
              <a:off x="1309991" y="2583858"/>
              <a:ext cx="339306" cy="339253"/>
              <a:chOff x="2685825" y="840375"/>
              <a:chExt cx="481900" cy="481825"/>
            </a:xfrm>
          </p:grpSpPr>
          <p:sp>
            <p:nvSpPr>
              <p:cNvPr id="180" name="Google Shape;180;p17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2" name="Google Shape;182;p17"/>
            <p:cNvSpPr txBox="1"/>
            <p:nvPr/>
          </p:nvSpPr>
          <p:spPr>
            <a:xfrm>
              <a:off x="582983" y="4185354"/>
              <a:ext cx="2308379" cy="729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>
                  <a:solidFill>
                    <a:srgbClr val="43434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СПК в срок 5 работни дни ги представя на ответната страна и дава допълнително становище в 10 работни дни</a:t>
              </a:r>
              <a:endParaRPr dirty="0">
                <a:solidFill>
                  <a:srgbClr val="43434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718021" y="3496957"/>
              <a:ext cx="1752300" cy="548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dirty="0" smtClean="0">
                  <a:solidFill>
                    <a:schemeClr val="accent1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8. Допълнителни доказателства и становища</a:t>
              </a:r>
              <a:endParaRPr sz="1600" b="1" dirty="0">
                <a:solidFill>
                  <a:schemeClr val="accent1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2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3"/>
          <p:cNvGrpSpPr/>
          <p:nvPr/>
        </p:nvGrpSpPr>
        <p:grpSpPr>
          <a:xfrm>
            <a:off x="445320" y="565607"/>
            <a:ext cx="3492104" cy="938825"/>
            <a:chOff x="4860575" y="633850"/>
            <a:chExt cx="3609881" cy="938825"/>
          </a:xfrm>
        </p:grpSpPr>
        <p:sp>
          <p:nvSpPr>
            <p:cNvPr id="868" name="Google Shape;868;p33"/>
            <p:cNvSpPr/>
            <p:nvPr/>
          </p:nvSpPr>
          <p:spPr>
            <a:xfrm>
              <a:off x="5139988" y="807126"/>
              <a:ext cx="3330468" cy="655550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спорът не е от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компетентността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комисията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3" name="Google Shape;873;p33"/>
          <p:cNvGrpSpPr/>
          <p:nvPr/>
        </p:nvGrpSpPr>
        <p:grpSpPr>
          <a:xfrm>
            <a:off x="445320" y="1533327"/>
            <a:ext cx="3351925" cy="820050"/>
            <a:chOff x="4859375" y="1605400"/>
            <a:chExt cx="3351925" cy="938525"/>
          </a:xfrm>
        </p:grpSpPr>
        <p:sp>
          <p:nvSpPr>
            <p:cNvPr id="874" name="Google Shape;874;p33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са 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изтекли</a:t>
              </a: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3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години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от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възникване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спора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9" name="Google Shape;879;p33"/>
          <p:cNvGrpSpPr/>
          <p:nvPr/>
        </p:nvGrpSpPr>
        <p:grpSpPr>
          <a:xfrm>
            <a:off x="468492" y="2399892"/>
            <a:ext cx="3745699" cy="840265"/>
            <a:chOff x="4860575" y="2599575"/>
            <a:chExt cx="3745699" cy="938525"/>
          </a:xfrm>
        </p:grpSpPr>
        <p:sp>
          <p:nvSpPr>
            <p:cNvPr id="880" name="Google Shape;880;p33"/>
            <p:cNvSpPr/>
            <p:nvPr/>
          </p:nvSpPr>
          <p:spPr>
            <a:xfrm>
              <a:off x="5003082" y="2665349"/>
              <a:ext cx="3603192" cy="867633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заявлението или </a:t>
              </a:r>
              <a:r>
                <a:rPr lang="ru-RU" sz="1300" dirty="0" err="1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електронната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жалба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не </a:t>
              </a:r>
              <a:r>
                <a:rPr lang="ru-RU" sz="13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са </a:t>
              </a:r>
              <a:r>
                <a:rPr lang="ru-RU" sz="1300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подадени</a:t>
              </a:r>
              <a:r>
                <a:rPr lang="ru-RU" sz="13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от лице в </a:t>
              </a:r>
              <a:r>
                <a:rPr lang="ru-RU" sz="1300" dirty="0" err="1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качеството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му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</a:t>
              </a:r>
              <a:r>
                <a:rPr lang="ru-RU" sz="1300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потребител</a:t>
              </a:r>
              <a:r>
                <a:rPr lang="en-US" sz="13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или 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от </a:t>
              </a:r>
              <a:r>
                <a:rPr lang="ru-RU" sz="1300" dirty="0" err="1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негов</a:t>
              </a: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пълномощник</a:t>
              </a:r>
              <a:endParaRPr sz="13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5" name="Google Shape;885;p33"/>
          <p:cNvGrpSpPr/>
          <p:nvPr/>
        </p:nvGrpSpPr>
        <p:grpSpPr>
          <a:xfrm>
            <a:off x="486683" y="3332162"/>
            <a:ext cx="3351925" cy="820429"/>
            <a:chOff x="4859375" y="3571100"/>
            <a:chExt cx="3351925" cy="938550"/>
          </a:xfrm>
        </p:grpSpPr>
        <p:sp>
          <p:nvSpPr>
            <p:cNvPr id="886" name="Google Shape;886;p33"/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bg-BG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при смърт на заявителя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" name="Google Shape;867;p33"/>
          <p:cNvGrpSpPr/>
          <p:nvPr/>
        </p:nvGrpSpPr>
        <p:grpSpPr>
          <a:xfrm>
            <a:off x="5014743" y="485197"/>
            <a:ext cx="3824457" cy="1170279"/>
            <a:chOff x="4860575" y="428961"/>
            <a:chExt cx="3946936" cy="1170279"/>
          </a:xfrm>
        </p:grpSpPr>
        <p:sp>
          <p:nvSpPr>
            <p:cNvPr id="29" name="Google Shape;868;p33"/>
            <p:cNvSpPr/>
            <p:nvPr/>
          </p:nvSpPr>
          <p:spPr>
            <a:xfrm>
              <a:off x="5246543" y="428961"/>
              <a:ext cx="3560968" cy="1170279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 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същия спор има заведено 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съдебно</a:t>
              </a:r>
              <a:r>
                <a:rPr lang="en-US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/a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рбитражно</a:t>
              </a: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дело</a:t>
              </a:r>
              <a:r>
                <a:rPr lang="en-US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/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решава</a:t>
              </a:r>
              <a:r>
                <a:rPr lang="en-US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bg-BG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се</a:t>
              </a: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от друг орган за извънсъдебно решаване на </a:t>
              </a: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спорове/ 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сезирани</a:t>
              </a: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са органите 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на досъдебното производство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869;p33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0;p33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1;p33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2;p33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bg-BG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" name="Google Shape;873;p33"/>
          <p:cNvGrpSpPr/>
          <p:nvPr/>
        </p:nvGrpSpPr>
        <p:grpSpPr>
          <a:xfrm>
            <a:off x="5079804" y="1626766"/>
            <a:ext cx="3351925" cy="799624"/>
            <a:chOff x="4859375" y="1605400"/>
            <a:chExt cx="3351925" cy="938525"/>
          </a:xfrm>
        </p:grpSpPr>
        <p:sp>
          <p:nvSpPr>
            <p:cNvPr id="35" name="Google Shape;874;p33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не са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отстранени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непълнотите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в заявлението в срока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Google Shape;875;p33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6;p33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7;p33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8;p33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bg-BG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" name="Google Shape;879;p33"/>
          <p:cNvGrpSpPr/>
          <p:nvPr/>
        </p:nvGrpSpPr>
        <p:grpSpPr>
          <a:xfrm>
            <a:off x="5065001" y="2439752"/>
            <a:ext cx="3351075" cy="863174"/>
            <a:chOff x="4860575" y="2599575"/>
            <a:chExt cx="3351925" cy="938525"/>
          </a:xfrm>
        </p:grpSpPr>
        <p:sp>
          <p:nvSpPr>
            <p:cNvPr id="41" name="Google Shape;880;p33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спорът е разрешен чрез спогодба</a:t>
              </a:r>
              <a:endParaRPr sz="13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Google Shape;881;p33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33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83;p33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84;p33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bg-BG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" name="Google Shape;885;p33"/>
          <p:cNvGrpSpPr/>
          <p:nvPr/>
        </p:nvGrpSpPr>
        <p:grpSpPr>
          <a:xfrm>
            <a:off x="4929811" y="3316640"/>
            <a:ext cx="3696522" cy="938550"/>
            <a:chOff x="4718632" y="3571100"/>
            <a:chExt cx="3492668" cy="938550"/>
          </a:xfrm>
        </p:grpSpPr>
        <p:sp>
          <p:nvSpPr>
            <p:cNvPr id="47" name="Google Shape;886;p33"/>
            <p:cNvSpPr/>
            <p:nvPr/>
          </p:nvSpPr>
          <p:spPr>
            <a:xfrm>
              <a:off x="4718632" y="3636900"/>
              <a:ext cx="3023269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потребителят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е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оттеглил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заявлението си или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електронната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си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жалба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всеки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един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етап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от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помирителното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производство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887;p33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88;p33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89;p33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90;p33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bg-BG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8" name="Google Shape;879;p33"/>
          <p:cNvGrpSpPr/>
          <p:nvPr/>
        </p:nvGrpSpPr>
        <p:grpSpPr>
          <a:xfrm>
            <a:off x="436873" y="4249801"/>
            <a:ext cx="3823701" cy="840265"/>
            <a:chOff x="4860575" y="2599575"/>
            <a:chExt cx="3823701" cy="938525"/>
          </a:xfrm>
        </p:grpSpPr>
        <p:sp>
          <p:nvSpPr>
            <p:cNvPr id="59" name="Google Shape;880;p33"/>
            <p:cNvSpPr/>
            <p:nvPr/>
          </p:nvSpPr>
          <p:spPr>
            <a:xfrm>
              <a:off x="5139319" y="2628885"/>
              <a:ext cx="3544957" cy="843441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при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прекратяване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дейността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търговеца или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доставчика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услуги, без да е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налице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правоприемство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Google Shape;881;p33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82;p33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83;p33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84;p33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bg-BG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4" name="Google Shape;879;p33"/>
          <p:cNvGrpSpPr/>
          <p:nvPr/>
        </p:nvGrpSpPr>
        <p:grpSpPr>
          <a:xfrm>
            <a:off x="5180904" y="4262306"/>
            <a:ext cx="3492644" cy="840265"/>
            <a:chOff x="4860575" y="2599575"/>
            <a:chExt cx="3492644" cy="938525"/>
          </a:xfrm>
        </p:grpSpPr>
        <p:sp>
          <p:nvSpPr>
            <p:cNvPr id="65" name="Google Shape;880;p33"/>
            <p:cNvSpPr/>
            <p:nvPr/>
          </p:nvSpPr>
          <p:spPr>
            <a:xfrm>
              <a:off x="5329975" y="2665350"/>
              <a:ext cx="3023244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sz="13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при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прекратяване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дейността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търговеца или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доставчика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на услуги, без да е </a:t>
              </a:r>
              <a:r>
                <a:rPr lang="ru-RU" sz="1300" dirty="0" err="1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налице</a:t>
              </a:r>
              <a:r>
                <a:rPr lang="ru-RU" sz="1300" dirty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ru-RU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правоприемство</a:t>
              </a:r>
              <a:endParaRPr sz="13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Google Shape;881;p33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2;p33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3;p33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4;p33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0" name="Google Shape;1011;p36"/>
          <p:cNvSpPr txBox="1">
            <a:spLocks noGrp="1"/>
          </p:cNvSpPr>
          <p:nvPr>
            <p:ph type="title"/>
          </p:nvPr>
        </p:nvSpPr>
        <p:spPr>
          <a:xfrm>
            <a:off x="445320" y="64315"/>
            <a:ext cx="814615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dirty="0"/>
              <a:t>П</a:t>
            </a:r>
            <a:r>
              <a:rPr lang="ru-RU" sz="2400" dirty="0" smtClean="0"/>
              <a:t>омирителното производство се </a:t>
            </a:r>
            <a:r>
              <a:rPr lang="ru-RU" sz="2400" dirty="0" err="1" smtClean="0"/>
              <a:t>прекратява</a:t>
            </a:r>
            <a:r>
              <a:rPr lang="ru-RU" sz="2400" dirty="0" smtClean="0"/>
              <a:t>, </a:t>
            </a:r>
            <a:r>
              <a:rPr lang="ru-RU" sz="2400" dirty="0"/>
              <a:t>когато: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9"/>
          <p:cNvSpPr txBox="1">
            <a:spLocks noGrp="1"/>
          </p:cNvSpPr>
          <p:nvPr>
            <p:ph type="title"/>
          </p:nvPr>
        </p:nvSpPr>
        <p:spPr>
          <a:xfrm>
            <a:off x="618180" y="26369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sz="2400" dirty="0"/>
              <a:t>Помирително предложение</a:t>
            </a:r>
          </a:p>
        </p:txBody>
      </p:sp>
      <p:grpSp>
        <p:nvGrpSpPr>
          <p:cNvPr id="1129" name="Google Shape;1129;p39"/>
          <p:cNvGrpSpPr/>
          <p:nvPr/>
        </p:nvGrpSpPr>
        <p:grpSpPr>
          <a:xfrm>
            <a:off x="6213628" y="991140"/>
            <a:ext cx="1554357" cy="3058846"/>
            <a:chOff x="6419037" y="1392018"/>
            <a:chExt cx="1554357" cy="3058846"/>
          </a:xfrm>
        </p:grpSpPr>
        <p:sp>
          <p:nvSpPr>
            <p:cNvPr id="1130" name="Google Shape;1130;p39"/>
            <p:cNvSpPr/>
            <p:nvPr/>
          </p:nvSpPr>
          <p:spPr>
            <a:xfrm>
              <a:off x="652126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9"/>
            <p:cNvGrpSpPr/>
            <p:nvPr/>
          </p:nvGrpSpPr>
          <p:grpSpPr>
            <a:xfrm>
              <a:off x="6419037" y="1392018"/>
              <a:ext cx="1478878" cy="3058846"/>
              <a:chOff x="6419037" y="1392018"/>
              <a:chExt cx="1478878" cy="3058846"/>
            </a:xfrm>
          </p:grpSpPr>
          <p:sp>
            <p:nvSpPr>
              <p:cNvPr id="1132" name="Google Shape;1132;p39"/>
              <p:cNvSpPr/>
              <p:nvPr/>
            </p:nvSpPr>
            <p:spPr>
              <a:xfrm>
                <a:off x="641903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778864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4" name="Google Shape;1134;p39"/>
            <p:cNvSpPr txBox="1"/>
            <p:nvPr/>
          </p:nvSpPr>
          <p:spPr>
            <a:xfrm>
              <a:off x="6476313" y="2727172"/>
              <a:ext cx="1232254" cy="298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Прекратяване</a:t>
              </a:r>
              <a:endParaRPr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36" name="Google Shape;1136;p39"/>
            <p:cNvGrpSpPr/>
            <p:nvPr/>
          </p:nvGrpSpPr>
          <p:grpSpPr>
            <a:xfrm>
              <a:off x="6605595" y="1565247"/>
              <a:ext cx="1367799" cy="1166555"/>
              <a:chOff x="6605595" y="1565247"/>
              <a:chExt cx="1367799" cy="1166555"/>
            </a:xfrm>
          </p:grpSpPr>
          <p:sp>
            <p:nvSpPr>
              <p:cNvPr id="1137" name="Google Shape;1137;p39"/>
              <p:cNvSpPr/>
              <p:nvPr/>
            </p:nvSpPr>
            <p:spPr>
              <a:xfrm>
                <a:off x="660559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7844593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39"/>
            <p:cNvGrpSpPr/>
            <p:nvPr/>
          </p:nvGrpSpPr>
          <p:grpSpPr>
            <a:xfrm>
              <a:off x="6937864" y="1964767"/>
              <a:ext cx="370934" cy="367521"/>
              <a:chOff x="-63679950" y="4093450"/>
              <a:chExt cx="320600" cy="317650"/>
            </a:xfrm>
          </p:grpSpPr>
          <p:sp>
            <p:nvSpPr>
              <p:cNvPr id="1140" name="Google Shape;1140;p39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39"/>
          <p:cNvGrpSpPr/>
          <p:nvPr/>
        </p:nvGrpSpPr>
        <p:grpSpPr>
          <a:xfrm>
            <a:off x="972778" y="991140"/>
            <a:ext cx="1546782" cy="3058846"/>
            <a:chOff x="1178187" y="1392018"/>
            <a:chExt cx="1546782" cy="3058846"/>
          </a:xfrm>
        </p:grpSpPr>
        <p:sp>
          <p:nvSpPr>
            <p:cNvPr id="1144" name="Google Shape;1144;p39"/>
            <p:cNvSpPr/>
            <p:nvPr/>
          </p:nvSpPr>
          <p:spPr>
            <a:xfrm>
              <a:off x="128041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5" name="Google Shape;1145;p39"/>
            <p:cNvGrpSpPr/>
            <p:nvPr/>
          </p:nvGrpSpPr>
          <p:grpSpPr>
            <a:xfrm>
              <a:off x="1178187" y="1392018"/>
              <a:ext cx="1478878" cy="3058846"/>
              <a:chOff x="1178187" y="1392018"/>
              <a:chExt cx="1478878" cy="3058846"/>
            </a:xfrm>
          </p:grpSpPr>
          <p:sp>
            <p:nvSpPr>
              <p:cNvPr id="1146" name="Google Shape;1146;p39"/>
              <p:cNvSpPr/>
              <p:nvPr/>
            </p:nvSpPr>
            <p:spPr>
              <a:xfrm>
                <a:off x="117818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254779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8" name="Google Shape;1148;p39"/>
            <p:cNvGrpSpPr/>
            <p:nvPr/>
          </p:nvGrpSpPr>
          <p:grpSpPr>
            <a:xfrm>
              <a:off x="1364745" y="1565247"/>
              <a:ext cx="1360224" cy="1166555"/>
              <a:chOff x="1364745" y="1565247"/>
              <a:chExt cx="1360224" cy="1166555"/>
            </a:xfrm>
          </p:grpSpPr>
          <p:sp>
            <p:nvSpPr>
              <p:cNvPr id="1149" name="Google Shape;1149;p39"/>
              <p:cNvSpPr/>
              <p:nvPr/>
            </p:nvSpPr>
            <p:spPr>
              <a:xfrm>
                <a:off x="136474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2596168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1" name="Google Shape;1151;p39"/>
            <p:cNvSpPr txBox="1"/>
            <p:nvPr/>
          </p:nvSpPr>
          <p:spPr>
            <a:xfrm>
              <a:off x="1280416" y="2728253"/>
              <a:ext cx="1171235" cy="696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Одобряване</a:t>
              </a:r>
              <a:r>
                <a:rPr lang="bg-BG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bg-BG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или</a:t>
              </a:r>
              <a:endParaRPr lang="bg-BG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lvl="0" algn="ctr"/>
              <a:r>
                <a:rPr lang="bg-BG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Отхвърляне</a:t>
              </a:r>
            </a:p>
          </p:txBody>
        </p:sp>
        <p:grpSp>
          <p:nvGrpSpPr>
            <p:cNvPr id="1153" name="Google Shape;1153;p39"/>
            <p:cNvGrpSpPr/>
            <p:nvPr/>
          </p:nvGrpSpPr>
          <p:grpSpPr>
            <a:xfrm>
              <a:off x="1731261" y="1963073"/>
              <a:ext cx="372749" cy="370909"/>
              <a:chOff x="-42994575" y="3950300"/>
              <a:chExt cx="319025" cy="317450"/>
            </a:xfrm>
          </p:grpSpPr>
          <p:sp>
            <p:nvSpPr>
              <p:cNvPr id="1154" name="Google Shape;1154;p39"/>
              <p:cNvSpPr/>
              <p:nvPr/>
            </p:nvSpPr>
            <p:spPr>
              <a:xfrm>
                <a:off x="-42930775" y="4225200"/>
                <a:ext cx="1914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702" extrusionOk="0">
                    <a:moveTo>
                      <a:pt x="442" y="0"/>
                    </a:moveTo>
                    <a:cubicBezTo>
                      <a:pt x="190" y="0"/>
                      <a:pt x="1" y="221"/>
                      <a:pt x="1" y="441"/>
                    </a:cubicBezTo>
                    <a:lnTo>
                      <a:pt x="1" y="1292"/>
                    </a:lnTo>
                    <a:cubicBezTo>
                      <a:pt x="1" y="1512"/>
                      <a:pt x="190" y="1701"/>
                      <a:pt x="442" y="1701"/>
                    </a:cubicBezTo>
                    <a:lnTo>
                      <a:pt x="7215" y="1701"/>
                    </a:lnTo>
                    <a:cubicBezTo>
                      <a:pt x="7499" y="1701"/>
                      <a:pt x="7656" y="1512"/>
                      <a:pt x="7656" y="1292"/>
                    </a:cubicBezTo>
                    <a:lnTo>
                      <a:pt x="7656" y="441"/>
                    </a:lnTo>
                    <a:cubicBezTo>
                      <a:pt x="7656" y="221"/>
                      <a:pt x="7436" y="0"/>
                      <a:pt x="7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-42908725" y="4163750"/>
                <a:ext cx="1489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1702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10"/>
                    </a:cubicBezTo>
                    <a:lnTo>
                      <a:pt x="1" y="1261"/>
                    </a:lnTo>
                    <a:cubicBezTo>
                      <a:pt x="1" y="1481"/>
                      <a:pt x="190" y="1702"/>
                      <a:pt x="442" y="1702"/>
                    </a:cubicBezTo>
                    <a:lnTo>
                      <a:pt x="5514" y="1702"/>
                    </a:lnTo>
                    <a:cubicBezTo>
                      <a:pt x="5735" y="1702"/>
                      <a:pt x="5955" y="1481"/>
                      <a:pt x="5955" y="1261"/>
                    </a:cubicBezTo>
                    <a:lnTo>
                      <a:pt x="5955" y="410"/>
                    </a:lnTo>
                    <a:cubicBezTo>
                      <a:pt x="5955" y="190"/>
                      <a:pt x="5735" y="1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-42994575" y="3950300"/>
                <a:ext cx="319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445" extrusionOk="0">
                    <a:moveTo>
                      <a:pt x="6428" y="852"/>
                    </a:moveTo>
                    <a:cubicBezTo>
                      <a:pt x="6648" y="852"/>
                      <a:pt x="6806" y="1009"/>
                      <a:pt x="6869" y="1261"/>
                    </a:cubicBezTo>
                    <a:lnTo>
                      <a:pt x="6869" y="1324"/>
                    </a:lnTo>
                    <a:cubicBezTo>
                      <a:pt x="6806" y="1513"/>
                      <a:pt x="6648" y="1702"/>
                      <a:pt x="6428" y="1702"/>
                    </a:cubicBezTo>
                    <a:cubicBezTo>
                      <a:pt x="6176" y="1702"/>
                      <a:pt x="6018" y="1576"/>
                      <a:pt x="5987" y="1324"/>
                    </a:cubicBezTo>
                    <a:lnTo>
                      <a:pt x="5987" y="1261"/>
                    </a:lnTo>
                    <a:cubicBezTo>
                      <a:pt x="6018" y="1041"/>
                      <a:pt x="6176" y="852"/>
                      <a:pt x="6428" y="852"/>
                    </a:cubicBezTo>
                    <a:close/>
                    <a:moveTo>
                      <a:pt x="2112" y="2742"/>
                    </a:moveTo>
                    <a:lnTo>
                      <a:pt x="3340" y="6396"/>
                    </a:lnTo>
                    <a:lnTo>
                      <a:pt x="914" y="6396"/>
                    </a:lnTo>
                    <a:lnTo>
                      <a:pt x="2112" y="2742"/>
                    </a:lnTo>
                    <a:close/>
                    <a:moveTo>
                      <a:pt x="10681" y="2742"/>
                    </a:moveTo>
                    <a:lnTo>
                      <a:pt x="11878" y="6396"/>
                    </a:lnTo>
                    <a:lnTo>
                      <a:pt x="9452" y="6396"/>
                    </a:lnTo>
                    <a:lnTo>
                      <a:pt x="10681" y="2742"/>
                    </a:lnTo>
                    <a:close/>
                    <a:moveTo>
                      <a:pt x="6333" y="1"/>
                    </a:moveTo>
                    <a:cubicBezTo>
                      <a:pt x="5798" y="1"/>
                      <a:pt x="5325" y="347"/>
                      <a:pt x="5168" y="852"/>
                    </a:cubicBezTo>
                    <a:lnTo>
                      <a:pt x="1292" y="852"/>
                    </a:lnTo>
                    <a:cubicBezTo>
                      <a:pt x="1103" y="852"/>
                      <a:pt x="914" y="1009"/>
                      <a:pt x="883" y="1198"/>
                    </a:cubicBezTo>
                    <a:cubicBezTo>
                      <a:pt x="820" y="1482"/>
                      <a:pt x="1040" y="1702"/>
                      <a:pt x="1292" y="1702"/>
                    </a:cubicBezTo>
                    <a:lnTo>
                      <a:pt x="1576" y="1702"/>
                    </a:lnTo>
                    <a:cubicBezTo>
                      <a:pt x="1" y="6491"/>
                      <a:pt x="32" y="6333"/>
                      <a:pt x="32" y="6459"/>
                    </a:cubicBezTo>
                    <a:cubicBezTo>
                      <a:pt x="64" y="7562"/>
                      <a:pt x="1009" y="8444"/>
                      <a:pt x="2112" y="8444"/>
                    </a:cubicBezTo>
                    <a:cubicBezTo>
                      <a:pt x="3277" y="8444"/>
                      <a:pt x="4159" y="7562"/>
                      <a:pt x="4159" y="6459"/>
                    </a:cubicBezTo>
                    <a:cubicBezTo>
                      <a:pt x="4159" y="6333"/>
                      <a:pt x="4222" y="6491"/>
                      <a:pt x="2647" y="1702"/>
                    </a:cubicBezTo>
                    <a:lnTo>
                      <a:pt x="5105" y="1702"/>
                    </a:lnTo>
                    <a:lnTo>
                      <a:pt x="5105" y="7342"/>
                    </a:lnTo>
                    <a:cubicBezTo>
                      <a:pt x="5105" y="7594"/>
                      <a:pt x="5325" y="7783"/>
                      <a:pt x="5546" y="7783"/>
                    </a:cubicBezTo>
                    <a:lnTo>
                      <a:pt x="7247" y="7783"/>
                    </a:lnTo>
                    <a:cubicBezTo>
                      <a:pt x="7499" y="7783"/>
                      <a:pt x="7688" y="7594"/>
                      <a:pt x="7688" y="7342"/>
                    </a:cubicBezTo>
                    <a:lnTo>
                      <a:pt x="7688" y="1702"/>
                    </a:lnTo>
                    <a:lnTo>
                      <a:pt x="10177" y="1702"/>
                    </a:lnTo>
                    <a:cubicBezTo>
                      <a:pt x="8602" y="6491"/>
                      <a:pt x="8633" y="6333"/>
                      <a:pt x="8633" y="6459"/>
                    </a:cubicBezTo>
                    <a:cubicBezTo>
                      <a:pt x="8665" y="7562"/>
                      <a:pt x="9578" y="8444"/>
                      <a:pt x="10681" y="8444"/>
                    </a:cubicBezTo>
                    <a:cubicBezTo>
                      <a:pt x="11815" y="8444"/>
                      <a:pt x="12729" y="7562"/>
                      <a:pt x="12729" y="6459"/>
                    </a:cubicBezTo>
                    <a:cubicBezTo>
                      <a:pt x="12729" y="6333"/>
                      <a:pt x="12760" y="6491"/>
                      <a:pt x="11185" y="1702"/>
                    </a:cubicBezTo>
                    <a:lnTo>
                      <a:pt x="11437" y="1702"/>
                    </a:lnTo>
                    <a:cubicBezTo>
                      <a:pt x="11626" y="1702"/>
                      <a:pt x="11815" y="1576"/>
                      <a:pt x="11847" y="1356"/>
                    </a:cubicBezTo>
                    <a:cubicBezTo>
                      <a:pt x="11910" y="1104"/>
                      <a:pt x="11689" y="852"/>
                      <a:pt x="11437" y="852"/>
                    </a:cubicBezTo>
                    <a:lnTo>
                      <a:pt x="7530" y="852"/>
                    </a:lnTo>
                    <a:cubicBezTo>
                      <a:pt x="7373" y="347"/>
                      <a:pt x="6900" y="1"/>
                      <a:pt x="6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7" name="Google Shape;1157;p39"/>
          <p:cNvGrpSpPr/>
          <p:nvPr/>
        </p:nvGrpSpPr>
        <p:grpSpPr>
          <a:xfrm>
            <a:off x="4466678" y="991140"/>
            <a:ext cx="1546782" cy="3058846"/>
            <a:chOff x="4672087" y="1392018"/>
            <a:chExt cx="1546782" cy="3058846"/>
          </a:xfrm>
        </p:grpSpPr>
        <p:sp>
          <p:nvSpPr>
            <p:cNvPr id="1158" name="Google Shape;1158;p39"/>
            <p:cNvSpPr/>
            <p:nvPr/>
          </p:nvSpPr>
          <p:spPr>
            <a:xfrm>
              <a:off x="477431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9" name="Google Shape;1159;p39"/>
            <p:cNvGrpSpPr/>
            <p:nvPr/>
          </p:nvGrpSpPr>
          <p:grpSpPr>
            <a:xfrm>
              <a:off x="4672087" y="1392018"/>
              <a:ext cx="1478878" cy="3058846"/>
              <a:chOff x="4672087" y="1392018"/>
              <a:chExt cx="1478878" cy="3058846"/>
            </a:xfrm>
          </p:grpSpPr>
          <p:sp>
            <p:nvSpPr>
              <p:cNvPr id="1160" name="Google Shape;1160;p39"/>
              <p:cNvSpPr/>
              <p:nvPr/>
            </p:nvSpPr>
            <p:spPr>
              <a:xfrm>
                <a:off x="467208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604169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39"/>
            <p:cNvGrpSpPr/>
            <p:nvPr/>
          </p:nvGrpSpPr>
          <p:grpSpPr>
            <a:xfrm>
              <a:off x="4858645" y="1565247"/>
              <a:ext cx="1360224" cy="1166555"/>
              <a:chOff x="4858645" y="1565247"/>
              <a:chExt cx="1360224" cy="1166555"/>
            </a:xfrm>
          </p:grpSpPr>
          <p:sp>
            <p:nvSpPr>
              <p:cNvPr id="1163" name="Google Shape;1163;p39"/>
              <p:cNvSpPr/>
              <p:nvPr/>
            </p:nvSpPr>
            <p:spPr>
              <a:xfrm>
                <a:off x="485864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9"/>
              <p:cNvSpPr/>
              <p:nvPr/>
            </p:nvSpPr>
            <p:spPr>
              <a:xfrm>
                <a:off x="6090068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39"/>
            <p:cNvSpPr txBox="1"/>
            <p:nvPr/>
          </p:nvSpPr>
          <p:spPr>
            <a:xfrm>
              <a:off x="4926382" y="2727171"/>
              <a:ext cx="966000" cy="680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Писмено изявление от СПК</a:t>
              </a:r>
            </a:p>
          </p:txBody>
        </p:sp>
        <p:grpSp>
          <p:nvGrpSpPr>
            <p:cNvPr id="1167" name="Google Shape;1167;p39"/>
            <p:cNvGrpSpPr/>
            <p:nvPr/>
          </p:nvGrpSpPr>
          <p:grpSpPr>
            <a:xfrm>
              <a:off x="5171303" y="1950208"/>
              <a:ext cx="435507" cy="396640"/>
              <a:chOff x="-40378075" y="3267450"/>
              <a:chExt cx="317425" cy="289075"/>
            </a:xfrm>
          </p:grpSpPr>
          <p:sp>
            <p:nvSpPr>
              <p:cNvPr id="1168" name="Google Shape;1168;p39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9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39"/>
          <p:cNvGrpSpPr/>
          <p:nvPr/>
        </p:nvGrpSpPr>
        <p:grpSpPr>
          <a:xfrm>
            <a:off x="2719728" y="991140"/>
            <a:ext cx="1546782" cy="3058846"/>
            <a:chOff x="2925137" y="1392018"/>
            <a:chExt cx="1546782" cy="3058846"/>
          </a:xfrm>
        </p:grpSpPr>
        <p:sp>
          <p:nvSpPr>
            <p:cNvPr id="1173" name="Google Shape;1173;p39"/>
            <p:cNvSpPr/>
            <p:nvPr/>
          </p:nvSpPr>
          <p:spPr>
            <a:xfrm>
              <a:off x="3046324" y="1564072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39"/>
            <p:cNvGrpSpPr/>
            <p:nvPr/>
          </p:nvGrpSpPr>
          <p:grpSpPr>
            <a:xfrm>
              <a:off x="2925137" y="1392018"/>
              <a:ext cx="1478878" cy="3058846"/>
              <a:chOff x="2925137" y="1392018"/>
              <a:chExt cx="1478878" cy="3058846"/>
            </a:xfrm>
          </p:grpSpPr>
          <p:sp>
            <p:nvSpPr>
              <p:cNvPr id="1175" name="Google Shape;1175;p39"/>
              <p:cNvSpPr/>
              <p:nvPr/>
            </p:nvSpPr>
            <p:spPr>
              <a:xfrm>
                <a:off x="292513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429474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7" name="Google Shape;1177;p39"/>
            <p:cNvGrpSpPr/>
            <p:nvPr/>
          </p:nvGrpSpPr>
          <p:grpSpPr>
            <a:xfrm>
              <a:off x="3111695" y="1565247"/>
              <a:ext cx="1360224" cy="1166555"/>
              <a:chOff x="3111695" y="1565247"/>
              <a:chExt cx="1360224" cy="1166555"/>
            </a:xfrm>
          </p:grpSpPr>
          <p:sp>
            <p:nvSpPr>
              <p:cNvPr id="1178" name="Google Shape;1178;p39"/>
              <p:cNvSpPr/>
              <p:nvPr/>
            </p:nvSpPr>
            <p:spPr>
              <a:xfrm>
                <a:off x="311169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4343118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0" name="Google Shape;1180;p39"/>
            <p:cNvSpPr txBox="1"/>
            <p:nvPr/>
          </p:nvSpPr>
          <p:spPr>
            <a:xfrm>
              <a:off x="3146488" y="2816660"/>
              <a:ext cx="1129302" cy="699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Изрично Безусловно </a:t>
              </a:r>
            </a:p>
            <a:p>
              <a:pPr lvl="0" algn="ctr"/>
              <a:r>
                <a:rPr lang="bg-BG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Изцяло</a:t>
              </a:r>
            </a:p>
          </p:txBody>
        </p:sp>
        <p:grpSp>
          <p:nvGrpSpPr>
            <p:cNvPr id="1182" name="Google Shape;1182;p39"/>
            <p:cNvGrpSpPr/>
            <p:nvPr/>
          </p:nvGrpSpPr>
          <p:grpSpPr>
            <a:xfrm>
              <a:off x="3443973" y="1953288"/>
              <a:ext cx="396250" cy="390479"/>
              <a:chOff x="-5254775" y="3631325"/>
              <a:chExt cx="296950" cy="292625"/>
            </a:xfrm>
          </p:grpSpPr>
          <p:sp>
            <p:nvSpPr>
              <p:cNvPr id="1183" name="Google Shape;1183;p39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9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374370" y="4185181"/>
            <a:ext cx="8415578" cy="9144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Помирителното предложение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може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да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бъде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прието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от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страните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 срок 10 работни дни 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след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получаването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му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ru-RU" dirty="0" smtClean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Приемането</a:t>
            </a:r>
            <a:r>
              <a:rPr lang="ru-RU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на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предложението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от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двете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страни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има сила на </a:t>
            </a:r>
            <a:r>
              <a:rPr lang="ru-RU" b="1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споразумение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между </a:t>
            </a:r>
            <a:r>
              <a:rPr lang="ru-RU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тях</a:t>
            </a:r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827</Words>
  <Application>Microsoft Office PowerPoint</Application>
  <PresentationFormat>On-screen Show (16:9)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Fira Sans Extra Condensed Medium</vt:lpstr>
      <vt:lpstr>Arial Narrow</vt:lpstr>
      <vt:lpstr>Roboto</vt:lpstr>
      <vt:lpstr>Fira Sans Extra Condensed SemiBold</vt:lpstr>
      <vt:lpstr>Wingdings</vt:lpstr>
      <vt:lpstr>Arial</vt:lpstr>
      <vt:lpstr>Process Diagrams by Slidesgo</vt:lpstr>
      <vt:lpstr>Стъпки за извънсъдебно разрешаване на спорове</vt:lpstr>
      <vt:lpstr>Предимства на помирителното производство (ПП)</vt:lpstr>
      <vt:lpstr>Начини за подаване на заявление за помирително производство</vt:lpstr>
      <vt:lpstr>Заявлението съдържа:</vt:lpstr>
      <vt:lpstr>Заявителят прилага и декларация</vt:lpstr>
      <vt:lpstr>Помирително производство</vt:lpstr>
      <vt:lpstr>Помирително производство</vt:lpstr>
      <vt:lpstr>Помирителното производство се прекратява, когато:</vt:lpstr>
      <vt:lpstr>Помирително предложение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Diagrams</dc:title>
  <dc:creator>Yordanka Ushagelova</dc:creator>
  <cp:lastModifiedBy>Maria Emanuilova</cp:lastModifiedBy>
  <cp:revision>52</cp:revision>
  <dcterms:modified xsi:type="dcterms:W3CDTF">2024-03-22T14:27:50Z</dcterms:modified>
</cp:coreProperties>
</file>