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708" r:id="rId2"/>
    <p:sldMasterId id="2147483680" r:id="rId3"/>
    <p:sldMasterId id="2147483694" r:id="rId4"/>
    <p:sldMasterId id="2147483722" r:id="rId5"/>
  </p:sldMasterIdLst>
  <p:notesMasterIdLst>
    <p:notesMasterId r:id="rId14"/>
  </p:notesMasterIdLst>
  <p:handoutMasterIdLst>
    <p:handoutMasterId r:id="rId15"/>
  </p:handoutMasterIdLst>
  <p:sldIdLst>
    <p:sldId id="256" r:id="rId6"/>
    <p:sldId id="306" r:id="rId7"/>
    <p:sldId id="308" r:id="rId8"/>
    <p:sldId id="272" r:id="rId9"/>
    <p:sldId id="304" r:id="rId10"/>
    <p:sldId id="264" r:id="rId11"/>
    <p:sldId id="305" r:id="rId12"/>
    <p:sldId id="307" r:id="rId13"/>
  </p:sldIdLst>
  <p:sldSz cx="9144000" cy="6858000" type="screen4x3"/>
  <p:notesSz cx="7077075" cy="9363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briela Bratu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80808"/>
    <a:srgbClr val="FFCC00"/>
    <a:srgbClr val="FFCC66"/>
    <a:srgbClr val="FFFFFF"/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324" autoAdjust="0"/>
    <p:restoredTop sz="94610" autoAdjust="0"/>
  </p:normalViewPr>
  <p:slideViewPr>
    <p:cSldViewPr snapToGrid="0" snapToObjects="1">
      <p:cViewPr>
        <p:scale>
          <a:sx n="100" d="100"/>
          <a:sy n="100" d="100"/>
        </p:scale>
        <p:origin x="-1026" y="-30"/>
      </p:cViewPr>
      <p:guideLst>
        <p:guide orient="horz" pos="2160"/>
        <p:guide orient="horz" pos="664"/>
        <p:guide orient="horz" pos="3933"/>
        <p:guide orient="horz" pos="4066"/>
        <p:guide pos="2886"/>
        <p:guide pos="292"/>
        <p:guide pos="5502"/>
        <p:guide pos="2937"/>
        <p:guide pos="2842"/>
        <p:guide pos="143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3" d="100"/>
          <a:sy n="53" d="100"/>
        </p:scale>
        <p:origin x="-2868" y="-90"/>
      </p:cViewPr>
      <p:guideLst>
        <p:guide orient="horz" pos="2949"/>
        <p:guide pos="223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8313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8313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1A3F6286-5C28-4F94-BE47-F08BEE5937F9}" type="datetimeFigureOut">
              <a:rPr lang="en-GB"/>
              <a:pPr>
                <a:defRPr/>
              </a:pPr>
              <a:t>12/05/2016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831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831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1B18E24A-DB2F-414B-A878-A1FD356A6A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8313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438" y="0"/>
            <a:ext cx="3067050" cy="468313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87DDB2EF-8C5A-4651-9FEB-6960212B356C}" type="datetimeFigureOut">
              <a:rPr lang="en-GB"/>
              <a:pPr>
                <a:defRPr/>
              </a:pPr>
              <a:t>12/05/2016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025" y="4448175"/>
            <a:ext cx="5661025" cy="421322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175"/>
            <a:ext cx="3067050" cy="46831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438" y="8893175"/>
            <a:ext cx="3067050" cy="46831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79D83130-9ACB-42AB-B479-ABFB656A8A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5BBDE6-7256-487C-BAB5-016A02D37D6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280499-4560-444D-92A5-0049C65F497D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768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2529A8-D673-4E41-A88A-DAF0CBE1B7DB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7178D7-1713-4F69-8A90-B9892B26880B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58283B-1929-4817-95AD-5D55EB2576CD}" type="slidenum">
              <a:rPr lang="en-GB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839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84B1F1-EE13-4B67-B8CD-092E88FD3A54}" type="slidenum">
              <a:rPr lang="en-GB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gray">
          <a:xfrm>
            <a:off x="2273300" y="5748338"/>
            <a:ext cx="9826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6"/>
          <p:cNvGrpSpPr>
            <a:grpSpLocks/>
          </p:cNvGrpSpPr>
          <p:nvPr userDrawn="1"/>
        </p:nvGrpSpPr>
        <p:grpSpPr bwMode="auto">
          <a:xfrm>
            <a:off x="0" y="2403475"/>
            <a:ext cx="9144000" cy="3348038"/>
            <a:chOff x="0" y="2403072"/>
            <a:chExt cx="9144000" cy="3347943"/>
          </a:xfrm>
        </p:grpSpPr>
        <p:sp>
          <p:nvSpPr>
            <p:cNvPr id="6" name="Freeform 8"/>
            <p:cNvSpPr>
              <a:spLocks/>
            </p:cNvSpPr>
            <p:nvPr userDrawn="1"/>
          </p:nvSpPr>
          <p:spPr bwMode="gray">
            <a:xfrm>
              <a:off x="2279650" y="2403072"/>
              <a:ext cx="6864350" cy="2492304"/>
            </a:xfrm>
            <a:custGeom>
              <a:avLst/>
              <a:gdLst/>
              <a:ahLst/>
              <a:cxnLst>
                <a:cxn ang="0">
                  <a:pos x="0" y="1852"/>
                </a:cxn>
                <a:cxn ang="0">
                  <a:pos x="5081" y="0"/>
                </a:cxn>
                <a:cxn ang="0">
                  <a:pos x="5081" y="968"/>
                </a:cxn>
                <a:cxn ang="0">
                  <a:pos x="0" y="1852"/>
                </a:cxn>
              </a:cxnLst>
              <a:rect l="0" t="0" r="r" b="b"/>
              <a:pathLst>
                <a:path w="5081" h="1852">
                  <a:moveTo>
                    <a:pt x="0" y="1852"/>
                  </a:moveTo>
                  <a:lnTo>
                    <a:pt x="5081" y="0"/>
                  </a:lnTo>
                  <a:lnTo>
                    <a:pt x="5081" y="968"/>
                  </a:lnTo>
                  <a:lnTo>
                    <a:pt x="0" y="185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</a:endParaRPr>
            </a:p>
          </p:txBody>
        </p:sp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4408610"/>
              <a:ext cx="2289301" cy="1342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2560" y="757504"/>
            <a:ext cx="5490000" cy="8604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560" y="1753200"/>
            <a:ext cx="5490000" cy="968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0" indent="0" algn="l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1"/>
          <p:cNvSpPr>
            <a:spLocks noChangeShapeType="1"/>
          </p:cNvSpPr>
          <p:nvPr userDrawn="1"/>
        </p:nvSpPr>
        <p:spPr bwMode="auto">
          <a:xfrm>
            <a:off x="455613" y="6243638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1"/>
          <p:cNvSpPr>
            <a:spLocks noChangeShapeType="1"/>
          </p:cNvSpPr>
          <p:nvPr userDrawn="1"/>
        </p:nvSpPr>
        <p:spPr bwMode="auto">
          <a:xfrm>
            <a:off x="455613" y="6243638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5612" y="719139"/>
            <a:ext cx="3506400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gray">
          <a:xfrm>
            <a:off x="2273300" y="5748338"/>
            <a:ext cx="98425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3"/>
          <p:cNvGrpSpPr>
            <a:grpSpLocks/>
          </p:cNvGrpSpPr>
          <p:nvPr userDrawn="1"/>
        </p:nvGrpSpPr>
        <p:grpSpPr bwMode="auto">
          <a:xfrm>
            <a:off x="0" y="2403475"/>
            <a:ext cx="9144000" cy="3344863"/>
            <a:chOff x="0" y="2403034"/>
            <a:chExt cx="9144000" cy="3345400"/>
          </a:xfrm>
        </p:grpSpPr>
        <p:sp>
          <p:nvSpPr>
            <p:cNvPr id="6" name="Freeform 8"/>
            <p:cNvSpPr>
              <a:spLocks/>
            </p:cNvSpPr>
            <p:nvPr userDrawn="1"/>
          </p:nvSpPr>
          <p:spPr bwMode="gray">
            <a:xfrm>
              <a:off x="2278063" y="2403034"/>
              <a:ext cx="6865937" cy="2494363"/>
            </a:xfrm>
            <a:custGeom>
              <a:avLst/>
              <a:gdLst/>
              <a:ahLst/>
              <a:cxnLst>
                <a:cxn ang="0">
                  <a:pos x="0" y="1852"/>
                </a:cxn>
                <a:cxn ang="0">
                  <a:pos x="5081" y="0"/>
                </a:cxn>
                <a:cxn ang="0">
                  <a:pos x="5081" y="968"/>
                </a:cxn>
                <a:cxn ang="0">
                  <a:pos x="0" y="1852"/>
                </a:cxn>
              </a:cxnLst>
              <a:rect l="0" t="0" r="r" b="b"/>
              <a:pathLst>
                <a:path w="5081" h="1852">
                  <a:moveTo>
                    <a:pt x="0" y="1852"/>
                  </a:moveTo>
                  <a:lnTo>
                    <a:pt x="5081" y="0"/>
                  </a:lnTo>
                  <a:lnTo>
                    <a:pt x="5081" y="968"/>
                  </a:lnTo>
                  <a:lnTo>
                    <a:pt x="0" y="185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</a:endParaRPr>
            </a:p>
          </p:txBody>
        </p:sp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4406819"/>
              <a:ext cx="2287954" cy="1341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2560" y="757504"/>
            <a:ext cx="5490000" cy="8604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560" y="1753200"/>
            <a:ext cx="5490000" cy="968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0" indent="0" algn="l">
              <a:buNone/>
              <a:defRPr sz="1600">
                <a:solidFill>
                  <a:schemeClr val="bg2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6000"/>
            <a:ext cx="4042800" cy="3994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200" y="2178000"/>
            <a:ext cx="4042800" cy="3994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0" y="1490400"/>
            <a:ext cx="4042800" cy="640800"/>
          </a:xfrm>
        </p:spPr>
        <p:txBody>
          <a:bodyPr anchor="b"/>
          <a:lstStyle>
            <a:lvl1pPr>
              <a:buNone/>
              <a:defRPr b="1"/>
            </a:lvl1pPr>
          </a:lstStyle>
          <a:p>
            <a:pPr lvl="0"/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51200" y="1490400"/>
            <a:ext cx="4042800" cy="640800"/>
          </a:xfrm>
        </p:spPr>
        <p:txBody>
          <a:bodyPr anchor="b"/>
          <a:lstStyle>
            <a:lvl1pPr>
              <a:buNone/>
              <a:defRPr b="1"/>
            </a:lvl1pPr>
          </a:lstStyle>
          <a:p>
            <a:pPr lvl="0"/>
            <a:endParaRPr lang="en-GB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614" y="1025525"/>
            <a:ext cx="8229600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gray">
          <a:xfrm>
            <a:off x="457200" y="1030288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gray">
          <a:xfrm>
            <a:off x="457200" y="1039813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44575"/>
            <a:ext cx="8224838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1"/>
          <p:cNvSpPr>
            <a:spLocks noChangeShapeType="1"/>
          </p:cNvSpPr>
          <p:nvPr userDrawn="1"/>
        </p:nvSpPr>
        <p:spPr bwMode="auto">
          <a:xfrm>
            <a:off x="455613" y="6243638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1"/>
          <p:cNvSpPr>
            <a:spLocks noChangeShapeType="1"/>
          </p:cNvSpPr>
          <p:nvPr userDrawn="1"/>
        </p:nvSpPr>
        <p:spPr bwMode="auto">
          <a:xfrm>
            <a:off x="455613" y="6243638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5612" y="719139"/>
            <a:ext cx="3506400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black">
          <a:xfrm>
            <a:off x="2276475" y="5748338"/>
            <a:ext cx="98425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8"/>
          <p:cNvSpPr>
            <a:spLocks/>
          </p:cNvSpPr>
          <p:nvPr userDrawn="1"/>
        </p:nvSpPr>
        <p:spPr bwMode="gray">
          <a:xfrm>
            <a:off x="2274888" y="2401888"/>
            <a:ext cx="6869112" cy="2495550"/>
          </a:xfrm>
          <a:custGeom>
            <a:avLst/>
            <a:gdLst/>
            <a:ahLst/>
            <a:cxnLst>
              <a:cxn ang="0">
                <a:pos x="0" y="1852"/>
              </a:cxn>
              <a:cxn ang="0">
                <a:pos x="5081" y="0"/>
              </a:cxn>
              <a:cxn ang="0">
                <a:pos x="5081" y="968"/>
              </a:cxn>
              <a:cxn ang="0">
                <a:pos x="0" y="1852"/>
              </a:cxn>
            </a:cxnLst>
            <a:rect l="0" t="0" r="r" b="b"/>
            <a:pathLst>
              <a:path w="5081" h="1852">
                <a:moveTo>
                  <a:pt x="0" y="1852"/>
                </a:moveTo>
                <a:lnTo>
                  <a:pt x="5081" y="0"/>
                </a:lnTo>
                <a:lnTo>
                  <a:pt x="5081" y="968"/>
                </a:lnTo>
                <a:lnTo>
                  <a:pt x="0" y="1852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black">
          <a:xfrm>
            <a:off x="0" y="4410075"/>
            <a:ext cx="2284413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2560" y="757504"/>
            <a:ext cx="5490000" cy="8604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2560" y="1753200"/>
            <a:ext cx="5490000" cy="968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0" indent="0" algn="l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6000"/>
            <a:ext cx="4042800" cy="3994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200" y="2178000"/>
            <a:ext cx="4042800" cy="3994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0" y="1490400"/>
            <a:ext cx="4042800" cy="640800"/>
          </a:xfrm>
        </p:spPr>
        <p:txBody>
          <a:bodyPr anchor="b"/>
          <a:lstStyle>
            <a:lvl1pPr>
              <a:buNone/>
              <a:defRPr b="1"/>
            </a:lvl1pPr>
          </a:lstStyle>
          <a:p>
            <a:pPr lvl="0"/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51200" y="1490400"/>
            <a:ext cx="4042800" cy="640800"/>
          </a:xfrm>
        </p:spPr>
        <p:txBody>
          <a:bodyPr anchor="b"/>
          <a:lstStyle>
            <a:lvl1pPr>
              <a:buNone/>
              <a:defRPr b="1"/>
            </a:lvl1pPr>
          </a:lstStyle>
          <a:p>
            <a:pPr lvl="0"/>
            <a:endParaRPr lang="en-GB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614" y="1025525"/>
            <a:ext cx="8229600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gray">
          <a:xfrm>
            <a:off x="457200" y="1039813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gray">
          <a:xfrm>
            <a:off x="457200" y="1039813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44575"/>
            <a:ext cx="8224838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1"/>
          <p:cNvSpPr>
            <a:spLocks noChangeShapeType="1"/>
          </p:cNvSpPr>
          <p:nvPr userDrawn="1"/>
        </p:nvSpPr>
        <p:spPr bwMode="auto">
          <a:xfrm>
            <a:off x="455613" y="6243638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1"/>
          <p:cNvSpPr>
            <a:spLocks noChangeShapeType="1"/>
          </p:cNvSpPr>
          <p:nvPr userDrawn="1"/>
        </p:nvSpPr>
        <p:spPr bwMode="auto">
          <a:xfrm>
            <a:off x="455613" y="6243638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5612" y="719139"/>
            <a:ext cx="3506400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black">
          <a:xfrm>
            <a:off x="2274888" y="5746750"/>
            <a:ext cx="982662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9"/>
          <p:cNvSpPr>
            <a:spLocks/>
          </p:cNvSpPr>
          <p:nvPr userDrawn="1"/>
        </p:nvSpPr>
        <p:spPr bwMode="gray">
          <a:xfrm>
            <a:off x="2273300" y="2400300"/>
            <a:ext cx="6872288" cy="2497138"/>
          </a:xfrm>
          <a:custGeom>
            <a:avLst/>
            <a:gdLst/>
            <a:ahLst/>
            <a:cxnLst>
              <a:cxn ang="0">
                <a:pos x="0" y="1852"/>
              </a:cxn>
              <a:cxn ang="0">
                <a:pos x="5081" y="0"/>
              </a:cxn>
              <a:cxn ang="0">
                <a:pos x="5081" y="968"/>
              </a:cxn>
              <a:cxn ang="0">
                <a:pos x="0" y="1852"/>
              </a:cxn>
            </a:cxnLst>
            <a:rect l="0" t="0" r="r" b="b"/>
            <a:pathLst>
              <a:path w="5081" h="1852">
                <a:moveTo>
                  <a:pt x="0" y="1852"/>
                </a:moveTo>
                <a:lnTo>
                  <a:pt x="5081" y="0"/>
                </a:lnTo>
                <a:lnTo>
                  <a:pt x="5081" y="968"/>
                </a:lnTo>
                <a:lnTo>
                  <a:pt x="0" y="1852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black">
          <a:xfrm>
            <a:off x="1588" y="4410075"/>
            <a:ext cx="227965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2512" y="757504"/>
            <a:ext cx="5490000" cy="8604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72512" y="1753200"/>
            <a:ext cx="5490000" cy="968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0" indent="0" algn="l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2587625" y="6413500"/>
            <a:ext cx="3435350" cy="2016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6000"/>
            <a:ext cx="4042800" cy="3994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200" y="2178000"/>
            <a:ext cx="4042800" cy="3994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0" y="1490400"/>
            <a:ext cx="4042800" cy="640800"/>
          </a:xfrm>
        </p:spPr>
        <p:txBody>
          <a:bodyPr anchor="b"/>
          <a:lstStyle>
            <a:lvl1pPr>
              <a:buNone/>
              <a:defRPr b="1"/>
            </a:lvl1pPr>
          </a:lstStyle>
          <a:p>
            <a:pPr lvl="0"/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51200" y="1490400"/>
            <a:ext cx="4042800" cy="640800"/>
          </a:xfrm>
        </p:spPr>
        <p:txBody>
          <a:bodyPr anchor="b"/>
          <a:lstStyle>
            <a:lvl1pPr>
              <a:buNone/>
              <a:defRPr b="1"/>
            </a:lvl1pPr>
          </a:lstStyle>
          <a:p>
            <a:pPr lvl="0"/>
            <a:endParaRPr lang="en-GB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614" y="1025525"/>
            <a:ext cx="8229600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gray">
          <a:xfrm>
            <a:off x="457200" y="1039813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gray">
          <a:xfrm>
            <a:off x="457200" y="1039813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44575"/>
            <a:ext cx="8224838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1"/>
          <p:cNvSpPr>
            <a:spLocks noChangeShapeType="1"/>
          </p:cNvSpPr>
          <p:nvPr userDrawn="1"/>
        </p:nvSpPr>
        <p:spPr bwMode="auto">
          <a:xfrm>
            <a:off x="455613" y="6243638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1"/>
          <p:cNvSpPr>
            <a:spLocks noChangeShapeType="1"/>
          </p:cNvSpPr>
          <p:nvPr userDrawn="1"/>
        </p:nvSpPr>
        <p:spPr bwMode="auto">
          <a:xfrm>
            <a:off x="455613" y="6243638"/>
            <a:ext cx="8229600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5612" y="719139"/>
            <a:ext cx="3506400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9BB4D-C1A4-4386-8FDA-7BC30EB09716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6EC90-8364-42FA-974A-F5D2824AF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457200" y="1044575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6000"/>
            <a:ext cx="4042800" cy="3994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200" y="2178000"/>
            <a:ext cx="4042800" cy="39949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0" y="1490400"/>
            <a:ext cx="4042800" cy="640800"/>
          </a:xfrm>
        </p:spPr>
        <p:txBody>
          <a:bodyPr anchor="b"/>
          <a:lstStyle>
            <a:lvl1pPr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51200" y="1490400"/>
            <a:ext cx="4042800" cy="640800"/>
          </a:xfrm>
        </p:spPr>
        <p:txBody>
          <a:bodyPr anchor="b"/>
          <a:lstStyle>
            <a:lvl1pPr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EFF06-B7AC-4EDC-86D7-829E7B26E307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9D8DA-91B0-42A4-94D6-084EE6F19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4414B-CB6D-4432-BE16-3F8C39983BA3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639B3-635F-4F35-B331-4FE778C267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D5F3A-79D1-418B-88CE-F2AFEE27B6E5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15478-D5CC-4EC9-8BFC-F7BC652945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9F307-1895-4F1D-93B7-44403453A1B7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14BCE-28B8-44E0-8DA8-0475E17CD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4091A-2A61-4401-ABDF-1D9365522455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C509F-C571-49CE-ACF0-D2A08A2B95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2739A-D69C-4389-B2A2-2DD729D58289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C4A03-BF6F-4708-9890-7CD48334BB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2245D-BC95-439A-8C7F-80BF03DD4D81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347C7-153C-469F-B5CC-0AD8822CE4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B10D6-3EE9-4ACF-B268-CCC750A5A590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0E70C-C3DE-4F3F-A0EB-BC749A9996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E8BAA-967E-4ED1-A047-ECA4DD8F121A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26800-B375-4719-B02F-4BC2856E73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D0B50-69EF-4596-82EC-86899E254815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B2312-844E-400E-88CF-B8B5F944A1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1"/>
          <p:cNvSpPr>
            <a:spLocks noChangeShapeType="1"/>
          </p:cNvSpPr>
          <p:nvPr userDrawn="1"/>
        </p:nvSpPr>
        <p:spPr bwMode="auto">
          <a:xfrm>
            <a:off x="457200" y="6242050"/>
            <a:ext cx="8229600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5614" y="1025525"/>
            <a:ext cx="8229600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gray">
          <a:xfrm>
            <a:off x="457200" y="1039813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36000" rIns="0" bIns="0" anchor="t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gray">
          <a:xfrm>
            <a:off x="457200" y="1039813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36000" rIns="0" bIns="0" anchor="t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gray">
          <a:xfrm>
            <a:off x="457200" y="1039813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gray">
          <a:xfrm>
            <a:off x="457200" y="1039813"/>
            <a:ext cx="8229600" cy="5184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266"/>
              </a:cxn>
              <a:cxn ang="0">
                <a:pos x="5184" y="2352"/>
              </a:cxn>
              <a:cxn ang="0">
                <a:pos x="5184" y="0"/>
              </a:cxn>
              <a:cxn ang="0">
                <a:pos x="0" y="0"/>
              </a:cxn>
            </a:cxnLst>
            <a:rect l="0" t="0" r="r" b="b"/>
            <a:pathLst>
              <a:path w="5184" h="3266">
                <a:moveTo>
                  <a:pt x="0" y="0"/>
                </a:moveTo>
                <a:lnTo>
                  <a:pt x="0" y="3266"/>
                </a:lnTo>
                <a:lnTo>
                  <a:pt x="5184" y="2352"/>
                </a:lnTo>
                <a:lnTo>
                  <a:pt x="51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44575"/>
            <a:ext cx="8224838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201168"/>
            <a:ext cx="8229600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/>
          <a:lstStyle>
            <a:lvl1pPr algn="l">
              <a:defRPr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425575"/>
            <a:ext cx="8229600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7625" y="6415088"/>
            <a:ext cx="3435350" cy="2016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15088"/>
            <a:ext cx="720725" cy="198437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dirty="0">
                <a:solidFill>
                  <a:schemeClr val="bg1"/>
                </a:solidFill>
                <a:latin typeface="+mn-lt"/>
              </a:rPr>
              <a:t>Page </a:t>
            </a:r>
            <a:fld id="{84C6872A-E7D7-460D-BB54-E2BD32E420D3}" type="slidenum">
              <a:rPr lang="en-GB" sz="1100">
                <a:solidFill>
                  <a:schemeClr val="bg1"/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8" name="Group 7"/>
          <p:cNvGrpSpPr/>
          <p:nvPr/>
        </p:nvGrpSpPr>
        <p:grpSpPr bwMode="gray">
          <a:xfrm>
            <a:off x="8348663" y="6450013"/>
            <a:ext cx="338137" cy="204787"/>
            <a:chOff x="8348663" y="6450013"/>
            <a:chExt cx="338137" cy="204787"/>
          </a:xfrm>
          <a:solidFill>
            <a:srgbClr val="808080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gray">
            <a:xfrm>
              <a:off x="8348663" y="6450013"/>
              <a:ext cx="163512" cy="204787"/>
            </a:xfrm>
            <a:custGeom>
              <a:avLst/>
              <a:gdLst/>
              <a:ahLst/>
              <a:cxnLst>
                <a:cxn ang="0">
                  <a:pos x="39" y="78"/>
                </a:cxn>
                <a:cxn ang="0">
                  <a:pos x="85" y="78"/>
                </a:cxn>
                <a:cxn ang="0">
                  <a:pos x="85" y="51"/>
                </a:cxn>
                <a:cxn ang="0">
                  <a:pos x="39" y="51"/>
                </a:cxn>
                <a:cxn ang="0">
                  <a:pos x="39" y="30"/>
                </a:cxn>
                <a:cxn ang="0">
                  <a:pos x="90" y="30"/>
                </a:cxn>
                <a:cxn ang="0">
                  <a:pos x="73" y="0"/>
                </a:cxn>
                <a:cxn ang="0">
                  <a:pos x="0" y="0"/>
                </a:cxn>
                <a:cxn ang="0">
                  <a:pos x="0" y="129"/>
                </a:cxn>
                <a:cxn ang="0">
                  <a:pos x="103" y="129"/>
                </a:cxn>
                <a:cxn ang="0">
                  <a:pos x="103" y="99"/>
                </a:cxn>
                <a:cxn ang="0">
                  <a:pos x="39" y="99"/>
                </a:cxn>
                <a:cxn ang="0">
                  <a:pos x="39" y="78"/>
                </a:cxn>
              </a:cxnLst>
              <a:rect l="0" t="0" r="r" b="b"/>
              <a:pathLst>
                <a:path w="103" h="129">
                  <a:moveTo>
                    <a:pt x="39" y="78"/>
                  </a:moveTo>
                  <a:lnTo>
                    <a:pt x="85" y="78"/>
                  </a:lnTo>
                  <a:lnTo>
                    <a:pt x="85" y="51"/>
                  </a:lnTo>
                  <a:lnTo>
                    <a:pt x="39" y="51"/>
                  </a:lnTo>
                  <a:lnTo>
                    <a:pt x="39" y="30"/>
                  </a:lnTo>
                  <a:lnTo>
                    <a:pt x="90" y="30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129"/>
                  </a:lnTo>
                  <a:lnTo>
                    <a:pt x="103" y="129"/>
                  </a:lnTo>
                  <a:lnTo>
                    <a:pt x="103" y="99"/>
                  </a:lnTo>
                  <a:lnTo>
                    <a:pt x="39" y="99"/>
                  </a:lnTo>
                  <a:lnTo>
                    <a:pt x="39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gray">
            <a:xfrm>
              <a:off x="8483600" y="6450013"/>
              <a:ext cx="203200" cy="204787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64" y="42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45" y="78"/>
                </a:cxn>
                <a:cxn ang="0">
                  <a:pos x="45" y="129"/>
                </a:cxn>
                <a:cxn ang="0">
                  <a:pos x="83" y="129"/>
                </a:cxn>
                <a:cxn ang="0">
                  <a:pos x="83" y="78"/>
                </a:cxn>
                <a:cxn ang="0">
                  <a:pos x="128" y="0"/>
                </a:cxn>
                <a:cxn ang="0">
                  <a:pos x="86" y="0"/>
                </a:cxn>
              </a:cxnLst>
              <a:rect l="0" t="0" r="r" b="b"/>
              <a:pathLst>
                <a:path w="128" h="129">
                  <a:moveTo>
                    <a:pt x="86" y="0"/>
                  </a:moveTo>
                  <a:lnTo>
                    <a:pt x="64" y="4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45" y="78"/>
                  </a:lnTo>
                  <a:lnTo>
                    <a:pt x="45" y="129"/>
                  </a:lnTo>
                  <a:lnTo>
                    <a:pt x="83" y="129"/>
                  </a:lnTo>
                  <a:lnTo>
                    <a:pt x="83" y="78"/>
                  </a:lnTo>
                  <a:lnTo>
                    <a:pt x="128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09613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77913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kern="1200">
          <a:solidFill>
            <a:schemeClr val="bg1"/>
          </a:solidFill>
          <a:latin typeface="+mn-lt"/>
          <a:ea typeface="+mn-ea"/>
          <a:cs typeface="+mn-cs"/>
        </a:defRPr>
      </a:lvl3pPr>
      <a:lvl4pPr marL="1433513" indent="-355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7525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425575"/>
            <a:ext cx="8229600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7625" y="6415088"/>
            <a:ext cx="3435350" cy="2016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15088"/>
            <a:ext cx="720725" cy="198437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dirty="0">
                <a:solidFill>
                  <a:srgbClr val="808080"/>
                </a:solidFill>
                <a:latin typeface="+mn-lt"/>
              </a:rPr>
              <a:t>Page </a:t>
            </a:r>
            <a:fld id="{5C738067-7127-4A57-9266-77D0A84DFC5F}" type="slidenum">
              <a:rPr lang="en-GB" sz="1100">
                <a:solidFill>
                  <a:srgbClr val="808080"/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1100" dirty="0">
              <a:solidFill>
                <a:srgbClr val="808080"/>
              </a:solidFill>
              <a:latin typeface="+mn-lt"/>
            </a:endParaRPr>
          </a:p>
        </p:txBody>
      </p:sp>
      <p:grpSp>
        <p:nvGrpSpPr>
          <p:cNvPr id="8" name="Group 7"/>
          <p:cNvGrpSpPr/>
          <p:nvPr/>
        </p:nvGrpSpPr>
        <p:grpSpPr bwMode="gray">
          <a:xfrm>
            <a:off x="8348663" y="6450013"/>
            <a:ext cx="338137" cy="204787"/>
            <a:chOff x="8348663" y="6450013"/>
            <a:chExt cx="338137" cy="204787"/>
          </a:xfrm>
          <a:solidFill>
            <a:srgbClr val="808080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gray">
            <a:xfrm>
              <a:off x="8348663" y="6450013"/>
              <a:ext cx="163512" cy="204787"/>
            </a:xfrm>
            <a:custGeom>
              <a:avLst/>
              <a:gdLst/>
              <a:ahLst/>
              <a:cxnLst>
                <a:cxn ang="0">
                  <a:pos x="39" y="78"/>
                </a:cxn>
                <a:cxn ang="0">
                  <a:pos x="85" y="78"/>
                </a:cxn>
                <a:cxn ang="0">
                  <a:pos x="85" y="51"/>
                </a:cxn>
                <a:cxn ang="0">
                  <a:pos x="39" y="51"/>
                </a:cxn>
                <a:cxn ang="0">
                  <a:pos x="39" y="30"/>
                </a:cxn>
                <a:cxn ang="0">
                  <a:pos x="90" y="30"/>
                </a:cxn>
                <a:cxn ang="0">
                  <a:pos x="73" y="0"/>
                </a:cxn>
                <a:cxn ang="0">
                  <a:pos x="0" y="0"/>
                </a:cxn>
                <a:cxn ang="0">
                  <a:pos x="0" y="129"/>
                </a:cxn>
                <a:cxn ang="0">
                  <a:pos x="103" y="129"/>
                </a:cxn>
                <a:cxn ang="0">
                  <a:pos x="103" y="99"/>
                </a:cxn>
                <a:cxn ang="0">
                  <a:pos x="39" y="99"/>
                </a:cxn>
                <a:cxn ang="0">
                  <a:pos x="39" y="78"/>
                </a:cxn>
              </a:cxnLst>
              <a:rect l="0" t="0" r="r" b="b"/>
              <a:pathLst>
                <a:path w="103" h="129">
                  <a:moveTo>
                    <a:pt x="39" y="78"/>
                  </a:moveTo>
                  <a:lnTo>
                    <a:pt x="85" y="78"/>
                  </a:lnTo>
                  <a:lnTo>
                    <a:pt x="85" y="51"/>
                  </a:lnTo>
                  <a:lnTo>
                    <a:pt x="39" y="51"/>
                  </a:lnTo>
                  <a:lnTo>
                    <a:pt x="39" y="30"/>
                  </a:lnTo>
                  <a:lnTo>
                    <a:pt x="90" y="30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129"/>
                  </a:lnTo>
                  <a:lnTo>
                    <a:pt x="103" y="129"/>
                  </a:lnTo>
                  <a:lnTo>
                    <a:pt x="103" y="99"/>
                  </a:lnTo>
                  <a:lnTo>
                    <a:pt x="39" y="99"/>
                  </a:lnTo>
                  <a:lnTo>
                    <a:pt x="39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gray">
            <a:xfrm>
              <a:off x="8483600" y="6450013"/>
              <a:ext cx="203200" cy="204787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64" y="42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45" y="78"/>
                </a:cxn>
                <a:cxn ang="0">
                  <a:pos x="45" y="129"/>
                </a:cxn>
                <a:cxn ang="0">
                  <a:pos x="83" y="129"/>
                </a:cxn>
                <a:cxn ang="0">
                  <a:pos x="83" y="78"/>
                </a:cxn>
                <a:cxn ang="0">
                  <a:pos x="128" y="0"/>
                </a:cxn>
                <a:cxn ang="0">
                  <a:pos x="86" y="0"/>
                </a:cxn>
              </a:cxnLst>
              <a:rect l="0" t="0" r="r" b="b"/>
              <a:pathLst>
                <a:path w="128" h="129">
                  <a:moveTo>
                    <a:pt x="86" y="0"/>
                  </a:moveTo>
                  <a:lnTo>
                    <a:pt x="64" y="4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45" y="78"/>
                  </a:lnTo>
                  <a:lnTo>
                    <a:pt x="45" y="129"/>
                  </a:lnTo>
                  <a:lnTo>
                    <a:pt x="83" y="129"/>
                  </a:lnTo>
                  <a:lnTo>
                    <a:pt x="83" y="78"/>
                  </a:lnTo>
                  <a:lnTo>
                    <a:pt x="128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kern="1200">
          <a:solidFill>
            <a:srgbClr val="808080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808080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808080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808080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808080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808080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808080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808080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80808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2400" kern="1200">
          <a:solidFill>
            <a:srgbClr val="808080"/>
          </a:solidFill>
          <a:latin typeface="+mn-lt"/>
          <a:ea typeface="+mn-ea"/>
          <a:cs typeface="+mn-cs"/>
        </a:defRPr>
      </a:lvl1pPr>
      <a:lvl2pPr marL="709613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2000" kern="1200">
          <a:solidFill>
            <a:srgbClr val="808080"/>
          </a:solidFill>
          <a:latin typeface="+mn-lt"/>
          <a:ea typeface="+mn-ea"/>
          <a:cs typeface="+mn-cs"/>
        </a:defRPr>
      </a:lvl2pPr>
      <a:lvl3pPr marL="1077913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kern="1200">
          <a:solidFill>
            <a:srgbClr val="808080"/>
          </a:solidFill>
          <a:latin typeface="+mn-lt"/>
          <a:ea typeface="+mn-ea"/>
          <a:cs typeface="+mn-cs"/>
        </a:defRPr>
      </a:lvl3pPr>
      <a:lvl4pPr marL="1433513" indent="-355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1600" kern="1200">
          <a:solidFill>
            <a:srgbClr val="808080"/>
          </a:solidFill>
          <a:latin typeface="+mn-lt"/>
          <a:ea typeface="+mn-ea"/>
          <a:cs typeface="+mn-cs"/>
        </a:defRPr>
      </a:lvl4pPr>
      <a:lvl5pPr marL="1787525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1600" kern="1200">
          <a:solidFill>
            <a:srgbClr val="80808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276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425575"/>
            <a:ext cx="8229600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7625" y="6415088"/>
            <a:ext cx="3435350" cy="2016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15088"/>
            <a:ext cx="720725" cy="198437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dirty="0">
                <a:solidFill>
                  <a:schemeClr val="bg1"/>
                </a:solidFill>
                <a:latin typeface="+mn-lt"/>
              </a:rPr>
              <a:t>Page </a:t>
            </a:r>
            <a:fld id="{22496F89-8014-4308-84E5-A961908109F2}" type="slidenum">
              <a:rPr lang="en-GB" sz="1100">
                <a:solidFill>
                  <a:schemeClr val="bg1"/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9" name="Group 8"/>
          <p:cNvGrpSpPr/>
          <p:nvPr/>
        </p:nvGrpSpPr>
        <p:grpSpPr bwMode="black">
          <a:xfrm>
            <a:off x="8348663" y="6450013"/>
            <a:ext cx="338137" cy="204787"/>
            <a:chOff x="8348663" y="6450013"/>
            <a:chExt cx="338137" cy="204787"/>
          </a:xfrm>
          <a:solidFill>
            <a:srgbClr val="FFFFFF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black">
            <a:xfrm>
              <a:off x="8348663" y="6450013"/>
              <a:ext cx="163512" cy="204787"/>
            </a:xfrm>
            <a:custGeom>
              <a:avLst/>
              <a:gdLst/>
              <a:ahLst/>
              <a:cxnLst>
                <a:cxn ang="0">
                  <a:pos x="39" y="78"/>
                </a:cxn>
                <a:cxn ang="0">
                  <a:pos x="85" y="78"/>
                </a:cxn>
                <a:cxn ang="0">
                  <a:pos x="85" y="51"/>
                </a:cxn>
                <a:cxn ang="0">
                  <a:pos x="39" y="51"/>
                </a:cxn>
                <a:cxn ang="0">
                  <a:pos x="39" y="30"/>
                </a:cxn>
                <a:cxn ang="0">
                  <a:pos x="90" y="30"/>
                </a:cxn>
                <a:cxn ang="0">
                  <a:pos x="73" y="0"/>
                </a:cxn>
                <a:cxn ang="0">
                  <a:pos x="0" y="0"/>
                </a:cxn>
                <a:cxn ang="0">
                  <a:pos x="0" y="129"/>
                </a:cxn>
                <a:cxn ang="0">
                  <a:pos x="103" y="129"/>
                </a:cxn>
                <a:cxn ang="0">
                  <a:pos x="103" y="99"/>
                </a:cxn>
                <a:cxn ang="0">
                  <a:pos x="39" y="99"/>
                </a:cxn>
                <a:cxn ang="0">
                  <a:pos x="39" y="78"/>
                </a:cxn>
              </a:cxnLst>
              <a:rect l="0" t="0" r="r" b="b"/>
              <a:pathLst>
                <a:path w="103" h="129">
                  <a:moveTo>
                    <a:pt x="39" y="78"/>
                  </a:moveTo>
                  <a:lnTo>
                    <a:pt x="85" y="78"/>
                  </a:lnTo>
                  <a:lnTo>
                    <a:pt x="85" y="51"/>
                  </a:lnTo>
                  <a:lnTo>
                    <a:pt x="39" y="51"/>
                  </a:lnTo>
                  <a:lnTo>
                    <a:pt x="39" y="30"/>
                  </a:lnTo>
                  <a:lnTo>
                    <a:pt x="90" y="30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129"/>
                  </a:lnTo>
                  <a:lnTo>
                    <a:pt x="103" y="129"/>
                  </a:lnTo>
                  <a:lnTo>
                    <a:pt x="103" y="99"/>
                  </a:lnTo>
                  <a:lnTo>
                    <a:pt x="39" y="99"/>
                  </a:lnTo>
                  <a:lnTo>
                    <a:pt x="39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black">
            <a:xfrm>
              <a:off x="8483600" y="6450013"/>
              <a:ext cx="203200" cy="204787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64" y="42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45" y="78"/>
                </a:cxn>
                <a:cxn ang="0">
                  <a:pos x="45" y="129"/>
                </a:cxn>
                <a:cxn ang="0">
                  <a:pos x="83" y="129"/>
                </a:cxn>
                <a:cxn ang="0">
                  <a:pos x="83" y="78"/>
                </a:cxn>
                <a:cxn ang="0">
                  <a:pos x="128" y="0"/>
                </a:cxn>
                <a:cxn ang="0">
                  <a:pos x="86" y="0"/>
                </a:cxn>
              </a:cxnLst>
              <a:rect l="0" t="0" r="r" b="b"/>
              <a:pathLst>
                <a:path w="128" h="129">
                  <a:moveTo>
                    <a:pt x="86" y="0"/>
                  </a:moveTo>
                  <a:lnTo>
                    <a:pt x="64" y="4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45" y="78"/>
                  </a:lnTo>
                  <a:lnTo>
                    <a:pt x="45" y="129"/>
                  </a:lnTo>
                  <a:lnTo>
                    <a:pt x="83" y="129"/>
                  </a:lnTo>
                  <a:lnTo>
                    <a:pt x="83" y="78"/>
                  </a:lnTo>
                  <a:lnTo>
                    <a:pt x="128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09613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77913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kern="1200">
          <a:solidFill>
            <a:schemeClr val="bg1"/>
          </a:solidFill>
          <a:latin typeface="+mn-lt"/>
          <a:ea typeface="+mn-ea"/>
          <a:cs typeface="+mn-cs"/>
        </a:defRPr>
      </a:lvl3pPr>
      <a:lvl4pPr marL="1433513" indent="-355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7525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09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425575"/>
            <a:ext cx="8229600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7625" y="6415088"/>
            <a:ext cx="3435350" cy="2016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Presentation title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15088"/>
            <a:ext cx="720725" cy="198437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dirty="0">
                <a:solidFill>
                  <a:schemeClr val="bg1"/>
                </a:solidFill>
                <a:latin typeface="+mn-lt"/>
              </a:rPr>
              <a:t>Page </a:t>
            </a:r>
            <a:fld id="{4A122EA9-F760-4521-B352-3C0BFB9CF980}" type="slidenum">
              <a:rPr lang="en-GB" sz="1100">
                <a:solidFill>
                  <a:schemeClr val="bg1"/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9" name="Group 8"/>
          <p:cNvGrpSpPr/>
          <p:nvPr/>
        </p:nvGrpSpPr>
        <p:grpSpPr bwMode="black">
          <a:xfrm>
            <a:off x="8348663" y="6450013"/>
            <a:ext cx="338137" cy="204787"/>
            <a:chOff x="8348663" y="6450013"/>
            <a:chExt cx="338137" cy="204787"/>
          </a:xfrm>
          <a:solidFill>
            <a:srgbClr val="FFFFFF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black">
            <a:xfrm>
              <a:off x="8348663" y="6450013"/>
              <a:ext cx="163512" cy="204787"/>
            </a:xfrm>
            <a:custGeom>
              <a:avLst/>
              <a:gdLst/>
              <a:ahLst/>
              <a:cxnLst>
                <a:cxn ang="0">
                  <a:pos x="39" y="78"/>
                </a:cxn>
                <a:cxn ang="0">
                  <a:pos x="85" y="78"/>
                </a:cxn>
                <a:cxn ang="0">
                  <a:pos x="85" y="51"/>
                </a:cxn>
                <a:cxn ang="0">
                  <a:pos x="39" y="51"/>
                </a:cxn>
                <a:cxn ang="0">
                  <a:pos x="39" y="30"/>
                </a:cxn>
                <a:cxn ang="0">
                  <a:pos x="90" y="30"/>
                </a:cxn>
                <a:cxn ang="0">
                  <a:pos x="73" y="0"/>
                </a:cxn>
                <a:cxn ang="0">
                  <a:pos x="0" y="0"/>
                </a:cxn>
                <a:cxn ang="0">
                  <a:pos x="0" y="129"/>
                </a:cxn>
                <a:cxn ang="0">
                  <a:pos x="103" y="129"/>
                </a:cxn>
                <a:cxn ang="0">
                  <a:pos x="103" y="99"/>
                </a:cxn>
                <a:cxn ang="0">
                  <a:pos x="39" y="99"/>
                </a:cxn>
                <a:cxn ang="0">
                  <a:pos x="39" y="78"/>
                </a:cxn>
              </a:cxnLst>
              <a:rect l="0" t="0" r="r" b="b"/>
              <a:pathLst>
                <a:path w="103" h="129">
                  <a:moveTo>
                    <a:pt x="39" y="78"/>
                  </a:moveTo>
                  <a:lnTo>
                    <a:pt x="85" y="78"/>
                  </a:lnTo>
                  <a:lnTo>
                    <a:pt x="85" y="51"/>
                  </a:lnTo>
                  <a:lnTo>
                    <a:pt x="39" y="51"/>
                  </a:lnTo>
                  <a:lnTo>
                    <a:pt x="39" y="30"/>
                  </a:lnTo>
                  <a:lnTo>
                    <a:pt x="90" y="30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129"/>
                  </a:lnTo>
                  <a:lnTo>
                    <a:pt x="103" y="129"/>
                  </a:lnTo>
                  <a:lnTo>
                    <a:pt x="103" y="99"/>
                  </a:lnTo>
                  <a:lnTo>
                    <a:pt x="39" y="99"/>
                  </a:lnTo>
                  <a:lnTo>
                    <a:pt x="39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black">
            <a:xfrm>
              <a:off x="8483600" y="6450013"/>
              <a:ext cx="203200" cy="204787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64" y="42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45" y="78"/>
                </a:cxn>
                <a:cxn ang="0">
                  <a:pos x="45" y="129"/>
                </a:cxn>
                <a:cxn ang="0">
                  <a:pos x="83" y="129"/>
                </a:cxn>
                <a:cxn ang="0">
                  <a:pos x="83" y="78"/>
                </a:cxn>
                <a:cxn ang="0">
                  <a:pos x="128" y="0"/>
                </a:cxn>
                <a:cxn ang="0">
                  <a:pos x="86" y="0"/>
                </a:cxn>
              </a:cxnLst>
              <a:rect l="0" t="0" r="r" b="b"/>
              <a:pathLst>
                <a:path w="128" h="129">
                  <a:moveTo>
                    <a:pt x="86" y="0"/>
                  </a:moveTo>
                  <a:lnTo>
                    <a:pt x="64" y="4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45" y="78"/>
                  </a:lnTo>
                  <a:lnTo>
                    <a:pt x="45" y="129"/>
                  </a:lnTo>
                  <a:lnTo>
                    <a:pt x="83" y="129"/>
                  </a:lnTo>
                  <a:lnTo>
                    <a:pt x="83" y="78"/>
                  </a:lnTo>
                  <a:lnTo>
                    <a:pt x="128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09613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77913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kern="1200">
          <a:solidFill>
            <a:schemeClr val="bg1"/>
          </a:solidFill>
          <a:latin typeface="+mn-lt"/>
          <a:ea typeface="+mn-ea"/>
          <a:cs typeface="+mn-cs"/>
        </a:defRPr>
      </a:lvl3pPr>
      <a:lvl4pPr marL="1433513" indent="-355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7525" indent="-3540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Arial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42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DDB25-7D1A-4699-B2A5-33C25A691158}" type="datetimeFigureOut">
              <a:rPr lang="en-US"/>
              <a:pPr>
                <a:defRPr/>
              </a:pPr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36CBBE-3B01-4B41-A0E8-B7EE28F10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2" r:id="rId2"/>
    <p:sldLayoutId id="2147483781" r:id="rId3"/>
    <p:sldLayoutId id="2147483780" r:id="rId4"/>
    <p:sldLayoutId id="2147483779" r:id="rId5"/>
    <p:sldLayoutId id="2147483778" r:id="rId6"/>
    <p:sldLayoutId id="2147483832" r:id="rId7"/>
    <p:sldLayoutId id="2147483777" r:id="rId8"/>
    <p:sldLayoutId id="2147483776" r:id="rId9"/>
    <p:sldLayoutId id="2147483775" r:id="rId10"/>
    <p:sldLayoutId id="2147483774" r:id="rId11"/>
    <p:sldLayoutId id="2147483833" r:id="rId12"/>
    <p:sldLayoutId id="2147483834" r:id="rId13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bg-BG" sz="4000" smtClean="0"/>
              <a:t>Преглед на активите на пенсионните фондове</a:t>
            </a:r>
            <a:r>
              <a:rPr lang="en-GB" sz="4000" smtClean="0"/>
              <a:t> – </a:t>
            </a:r>
            <a:r>
              <a:rPr lang="bg-BG" sz="4000" smtClean="0"/>
              <a:t>статус на проекта</a:t>
            </a:r>
            <a:endParaRPr lang="en-GB" sz="4000" smtClean="0"/>
          </a:p>
        </p:txBody>
      </p:sp>
      <p:sp>
        <p:nvSpPr>
          <p:cNvPr id="70658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bg-BG" smtClean="0">
                <a:solidFill>
                  <a:srgbClr val="FF0000"/>
                </a:solidFill>
              </a:rPr>
              <a:t>Име на пенсионния фонд</a:t>
            </a:r>
            <a:endParaRPr lang="en-GB" smtClean="0">
              <a:solidFill>
                <a:srgbClr val="FF0000"/>
              </a:solidFill>
            </a:endParaRPr>
          </a:p>
          <a:p>
            <a:pPr lvl="1" eaLnBrk="1" hangingPunct="1"/>
            <a:endParaRPr lang="en-GB" sz="1600" smtClean="0">
              <a:solidFill>
                <a:schemeClr val="bg1"/>
              </a:solidFill>
            </a:endParaRPr>
          </a:p>
          <a:p>
            <a:pPr eaLnBrk="1" hangingPunct="1"/>
            <a:r>
              <a:rPr lang="bg-BG" smtClean="0">
                <a:solidFill>
                  <a:srgbClr val="FF0000"/>
                </a:solidFill>
              </a:rPr>
              <a:t>Дата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nip and Round Single Corner Rectangle 20"/>
          <p:cNvSpPr/>
          <p:nvPr/>
        </p:nvSpPr>
        <p:spPr>
          <a:xfrm>
            <a:off x="457200" y="1893888"/>
            <a:ext cx="7704138" cy="3540125"/>
          </a:xfrm>
          <a:prstGeom prst="snipRoundRect">
            <a:avLst>
              <a:gd name="adj1" fmla="val 16667"/>
              <a:gd name="adj2" fmla="val 0"/>
            </a:avLst>
          </a:prstGeom>
          <a:solidFill>
            <a:schemeClr val="bg1">
              <a:lumMod val="95000"/>
            </a:schemeClr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sz="2600" smtClean="0"/>
              <a:t>Съдържание</a:t>
            </a:r>
            <a:endParaRPr lang="en-GB" sz="2600" smtClean="0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712788" y="2590800"/>
            <a:ext cx="627062" cy="457200"/>
          </a:xfrm>
          <a:prstGeom prst="rect">
            <a:avLst/>
          </a:prstGeom>
          <a:solidFill>
            <a:schemeClr val="accent2"/>
          </a:solidFill>
          <a:ln w="19050" algn="ctr">
            <a:solidFill>
              <a:srgbClr val="000080"/>
            </a:solidFill>
            <a:prstDash val="sysDot"/>
            <a:miter lim="800000"/>
            <a:headEnd/>
            <a:tailEnd/>
          </a:ln>
        </p:spPr>
        <p:txBody>
          <a:bodyPr wrap="none" lIns="91384" tIns="45691" rIns="91384" bIns="45691" anchor="ctr"/>
          <a:lstStyle/>
          <a:p>
            <a:pPr marL="341313" indent="-341313" algn="ctr">
              <a:spcBef>
                <a:spcPct val="20000"/>
              </a:spcBef>
            </a:pPr>
            <a:r>
              <a:rPr lang="en-US" b="1">
                <a:ea typeface="ＭＳ Ｐゴシック"/>
                <a:cs typeface="ＭＳ Ｐゴシック"/>
              </a:rPr>
              <a:t>1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1438275" y="2592388"/>
            <a:ext cx="5781675" cy="33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384" tIns="45691" rIns="91384" bIns="45691"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600" b="1">
                <a:solidFill>
                  <a:schemeClr val="tx2"/>
                </a:solidFill>
                <a:ea typeface="ＭＳ Ｐゴシック"/>
                <a:cs typeface="ＭＳ Ｐゴシック"/>
              </a:rPr>
              <a:t>Резюме</a:t>
            </a:r>
            <a:endParaRPr lang="en-US" sz="1600" b="1">
              <a:solidFill>
                <a:schemeClr val="tx2"/>
              </a:solidFill>
              <a:ea typeface="ＭＳ Ｐゴシック"/>
              <a:cs typeface="ＭＳ Ｐゴシック"/>
            </a:endParaRPr>
          </a:p>
        </p:txBody>
      </p:sp>
      <p:sp>
        <p:nvSpPr>
          <p:cNvPr id="72709" name="Rectangle 3"/>
          <p:cNvSpPr>
            <a:spLocks noChangeArrowheads="1"/>
          </p:cNvSpPr>
          <p:nvPr/>
        </p:nvSpPr>
        <p:spPr bwMode="auto">
          <a:xfrm>
            <a:off x="7419975" y="2549525"/>
            <a:ext cx="628650" cy="457200"/>
          </a:xfrm>
          <a:prstGeom prst="rect">
            <a:avLst/>
          </a:prstGeom>
          <a:noFill/>
          <a:ln w="19050" algn="ctr">
            <a:noFill/>
            <a:prstDash val="sysDot"/>
            <a:miter lim="800000"/>
            <a:headEnd/>
            <a:tailEnd/>
          </a:ln>
        </p:spPr>
        <p:txBody>
          <a:bodyPr wrap="none" lIns="91384" tIns="45691" rIns="91384" bIns="45691" anchor="ctr"/>
          <a:lstStyle/>
          <a:p>
            <a:pPr marL="341313" indent="-341313" algn="ctr">
              <a:spcBef>
                <a:spcPct val="20000"/>
              </a:spcBef>
            </a:pPr>
            <a:r>
              <a:rPr lang="bg-BG" b="1">
                <a:solidFill>
                  <a:schemeClr val="tx2"/>
                </a:solidFill>
                <a:ea typeface="ＭＳ Ｐゴシック"/>
                <a:cs typeface="ＭＳ Ｐゴシック"/>
              </a:rPr>
              <a:t>стр.</a:t>
            </a:r>
            <a:endParaRPr lang="en-US" b="1">
              <a:solidFill>
                <a:schemeClr val="tx2"/>
              </a:solidFill>
              <a:ea typeface="ＭＳ Ｐゴシック"/>
              <a:cs typeface="ＭＳ Ｐゴシック"/>
            </a:endParaRPr>
          </a:p>
        </p:txBody>
      </p:sp>
      <p:sp>
        <p:nvSpPr>
          <p:cNvPr id="72710" name="Rectangle 5"/>
          <p:cNvSpPr>
            <a:spLocks noChangeArrowheads="1"/>
          </p:cNvSpPr>
          <p:nvPr/>
        </p:nvSpPr>
        <p:spPr bwMode="auto">
          <a:xfrm>
            <a:off x="1539875" y="1962150"/>
            <a:ext cx="798513" cy="457200"/>
          </a:xfrm>
          <a:prstGeom prst="rect">
            <a:avLst/>
          </a:prstGeom>
          <a:noFill/>
          <a:ln w="19050" algn="ctr">
            <a:noFill/>
            <a:prstDash val="sysDot"/>
            <a:miter lim="800000"/>
            <a:headEnd/>
            <a:tailEnd/>
          </a:ln>
        </p:spPr>
        <p:txBody>
          <a:bodyPr wrap="none" lIns="91384" tIns="45691" rIns="91384" bIns="45691" anchor="ctr"/>
          <a:lstStyle/>
          <a:p>
            <a:pPr marL="341313" indent="-341313" algn="ctr">
              <a:spcBef>
                <a:spcPct val="20000"/>
              </a:spcBef>
            </a:pPr>
            <a:r>
              <a:rPr lang="bg-BG" b="1">
                <a:solidFill>
                  <a:schemeClr val="tx2"/>
                </a:solidFill>
                <a:ea typeface="ＭＳ Ｐゴシック"/>
                <a:cs typeface="ＭＳ Ｐゴシック"/>
              </a:rPr>
              <a:t>Раздел</a:t>
            </a:r>
            <a:endParaRPr lang="en-US" b="1">
              <a:solidFill>
                <a:schemeClr val="tx2"/>
              </a:solidFill>
              <a:ea typeface="ＭＳ Ｐゴシック"/>
              <a:cs typeface="ＭＳ Ｐゴシック"/>
            </a:endParaRPr>
          </a:p>
        </p:txBody>
      </p:sp>
      <p:sp>
        <p:nvSpPr>
          <p:cNvPr id="72711" name="Rectangle 3"/>
          <p:cNvSpPr>
            <a:spLocks noChangeArrowheads="1"/>
          </p:cNvSpPr>
          <p:nvPr/>
        </p:nvSpPr>
        <p:spPr bwMode="auto">
          <a:xfrm>
            <a:off x="715963" y="3306763"/>
            <a:ext cx="627062" cy="457200"/>
          </a:xfrm>
          <a:prstGeom prst="rect">
            <a:avLst/>
          </a:prstGeom>
          <a:solidFill>
            <a:schemeClr val="accent2"/>
          </a:solidFill>
          <a:ln w="19050" algn="ctr">
            <a:solidFill>
              <a:srgbClr val="000080"/>
            </a:solidFill>
            <a:prstDash val="sysDot"/>
            <a:miter lim="800000"/>
            <a:headEnd/>
            <a:tailEnd/>
          </a:ln>
        </p:spPr>
        <p:txBody>
          <a:bodyPr wrap="none" lIns="91384" tIns="45691" rIns="91384" bIns="45691" anchor="ctr"/>
          <a:lstStyle/>
          <a:p>
            <a:pPr marL="341313" indent="-341313" algn="ctr">
              <a:spcBef>
                <a:spcPct val="20000"/>
              </a:spcBef>
            </a:pPr>
            <a:r>
              <a:rPr lang="en-US" b="1">
                <a:ea typeface="ＭＳ Ｐゴシック"/>
                <a:cs typeface="ＭＳ Ｐゴシック"/>
              </a:rPr>
              <a:t>2</a:t>
            </a:r>
          </a:p>
        </p:txBody>
      </p:sp>
      <p:sp>
        <p:nvSpPr>
          <p:cNvPr id="72712" name="Text Box 4"/>
          <p:cNvSpPr txBox="1">
            <a:spLocks noChangeArrowheads="1"/>
          </p:cNvSpPr>
          <p:nvPr/>
        </p:nvSpPr>
        <p:spPr bwMode="auto">
          <a:xfrm>
            <a:off x="1441450" y="3308350"/>
            <a:ext cx="5781675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384" tIns="45691" rIns="91384" bIns="45691"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600" b="1">
                <a:solidFill>
                  <a:schemeClr val="tx2"/>
                </a:solidFill>
                <a:ea typeface="ＭＳ Ｐゴシック"/>
                <a:cs typeface="ＭＳ Ｐゴシック"/>
              </a:rPr>
              <a:t>График</a:t>
            </a:r>
            <a:endParaRPr lang="en-US" sz="1600" b="1">
              <a:solidFill>
                <a:schemeClr val="tx2"/>
              </a:solidFill>
              <a:ea typeface="ＭＳ Ｐゴシック"/>
              <a:cs typeface="ＭＳ Ｐゴシック"/>
            </a:endParaRPr>
          </a:p>
        </p:txBody>
      </p:sp>
      <p:sp>
        <p:nvSpPr>
          <p:cNvPr id="72713" name="Rectangle 3"/>
          <p:cNvSpPr>
            <a:spLocks noChangeArrowheads="1"/>
          </p:cNvSpPr>
          <p:nvPr/>
        </p:nvSpPr>
        <p:spPr bwMode="auto">
          <a:xfrm>
            <a:off x="7424738" y="3265488"/>
            <a:ext cx="627062" cy="457200"/>
          </a:xfrm>
          <a:prstGeom prst="rect">
            <a:avLst/>
          </a:prstGeom>
          <a:noFill/>
          <a:ln w="19050" algn="ctr">
            <a:noFill/>
            <a:prstDash val="sysDot"/>
            <a:miter lim="800000"/>
            <a:headEnd/>
            <a:tailEnd/>
          </a:ln>
        </p:spPr>
        <p:txBody>
          <a:bodyPr wrap="none" lIns="91384" tIns="45691" rIns="91384" bIns="45691" anchor="ctr"/>
          <a:lstStyle/>
          <a:p>
            <a:pPr marL="341313" indent="-341313" algn="ctr">
              <a:spcBef>
                <a:spcPct val="20000"/>
              </a:spcBef>
            </a:pPr>
            <a:r>
              <a:rPr lang="bg-BG" b="1">
                <a:solidFill>
                  <a:schemeClr val="tx2"/>
                </a:solidFill>
                <a:ea typeface="ＭＳ Ｐゴシック"/>
                <a:cs typeface="ＭＳ Ｐゴシック"/>
              </a:rPr>
              <a:t>стр</a:t>
            </a:r>
            <a:r>
              <a:rPr lang="en-US" b="1">
                <a:solidFill>
                  <a:schemeClr val="tx2"/>
                </a:solidFill>
                <a:ea typeface="ＭＳ Ｐゴシック"/>
                <a:cs typeface="ＭＳ Ｐゴシック"/>
              </a:rPr>
              <a:t>.</a:t>
            </a:r>
          </a:p>
        </p:txBody>
      </p:sp>
      <p:sp>
        <p:nvSpPr>
          <p:cNvPr id="72714" name="Rectangle 3"/>
          <p:cNvSpPr>
            <a:spLocks noChangeArrowheads="1"/>
          </p:cNvSpPr>
          <p:nvPr/>
        </p:nvSpPr>
        <p:spPr bwMode="auto">
          <a:xfrm>
            <a:off x="711200" y="4011613"/>
            <a:ext cx="627063" cy="457200"/>
          </a:xfrm>
          <a:prstGeom prst="rect">
            <a:avLst/>
          </a:prstGeom>
          <a:solidFill>
            <a:schemeClr val="accent2"/>
          </a:solidFill>
          <a:ln w="19050" algn="ctr">
            <a:solidFill>
              <a:srgbClr val="000080"/>
            </a:solidFill>
            <a:prstDash val="sysDot"/>
            <a:miter lim="800000"/>
            <a:headEnd/>
            <a:tailEnd/>
          </a:ln>
        </p:spPr>
        <p:txBody>
          <a:bodyPr wrap="none" lIns="91384" tIns="45691" rIns="91384" bIns="45691" anchor="ctr"/>
          <a:lstStyle/>
          <a:p>
            <a:pPr marL="341313" indent="-341313" algn="ctr">
              <a:spcBef>
                <a:spcPct val="20000"/>
              </a:spcBef>
            </a:pPr>
            <a:r>
              <a:rPr lang="en-US" b="1">
                <a:ea typeface="ＭＳ Ｐゴシック"/>
                <a:cs typeface="ＭＳ Ｐゴシック"/>
              </a:rPr>
              <a:t>3</a:t>
            </a:r>
          </a:p>
        </p:txBody>
      </p:sp>
      <p:sp>
        <p:nvSpPr>
          <p:cNvPr id="72715" name="Text Box 4"/>
          <p:cNvSpPr txBox="1">
            <a:spLocks noChangeArrowheads="1"/>
          </p:cNvSpPr>
          <p:nvPr/>
        </p:nvSpPr>
        <p:spPr bwMode="auto">
          <a:xfrm>
            <a:off x="1438275" y="4060825"/>
            <a:ext cx="5780088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384" tIns="45691" rIns="91384" bIns="45691"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600" b="1">
                <a:solidFill>
                  <a:schemeClr val="tx2"/>
                </a:solidFill>
                <a:ea typeface="ＭＳ Ｐゴシック"/>
                <a:cs typeface="ＭＳ Ｐゴシック"/>
              </a:rPr>
              <a:t>Преглед на основните резултати и напредъка</a:t>
            </a:r>
            <a:endParaRPr lang="en-US" sz="1600" b="1">
              <a:solidFill>
                <a:schemeClr val="tx2"/>
              </a:solidFill>
              <a:ea typeface="ＭＳ Ｐゴシック"/>
              <a:cs typeface="ＭＳ Ｐゴシック"/>
            </a:endParaRPr>
          </a:p>
        </p:txBody>
      </p:sp>
      <p:sp>
        <p:nvSpPr>
          <p:cNvPr id="72716" name="Rectangle 3"/>
          <p:cNvSpPr>
            <a:spLocks noChangeArrowheads="1"/>
          </p:cNvSpPr>
          <p:nvPr/>
        </p:nvSpPr>
        <p:spPr bwMode="auto">
          <a:xfrm>
            <a:off x="7424738" y="3960813"/>
            <a:ext cx="627062" cy="457200"/>
          </a:xfrm>
          <a:prstGeom prst="rect">
            <a:avLst/>
          </a:prstGeom>
          <a:noFill/>
          <a:ln w="19050" algn="ctr">
            <a:noFill/>
            <a:prstDash val="sysDot"/>
            <a:miter lim="800000"/>
            <a:headEnd/>
            <a:tailEnd/>
          </a:ln>
        </p:spPr>
        <p:txBody>
          <a:bodyPr wrap="none" lIns="91384" tIns="45691" rIns="91384" bIns="45691" anchor="ctr"/>
          <a:lstStyle/>
          <a:p>
            <a:pPr marL="341313" indent="-341313" algn="ctr">
              <a:spcBef>
                <a:spcPct val="20000"/>
              </a:spcBef>
            </a:pPr>
            <a:r>
              <a:rPr lang="bg-BG" b="1">
                <a:solidFill>
                  <a:schemeClr val="tx2"/>
                </a:solidFill>
                <a:ea typeface="ＭＳ Ｐゴシック"/>
                <a:cs typeface="ＭＳ Ｐゴシック"/>
              </a:rPr>
              <a:t>стр</a:t>
            </a:r>
            <a:r>
              <a:rPr lang="en-US" b="1">
                <a:solidFill>
                  <a:schemeClr val="tx2"/>
                </a:solidFill>
                <a:ea typeface="ＭＳ Ｐゴシック"/>
                <a:cs typeface="ＭＳ Ｐゴシック"/>
              </a:rPr>
              <a:t>.</a:t>
            </a:r>
          </a:p>
        </p:txBody>
      </p:sp>
      <p:sp>
        <p:nvSpPr>
          <p:cNvPr id="72717" name="Rectangle 3"/>
          <p:cNvSpPr>
            <a:spLocks noChangeArrowheads="1"/>
          </p:cNvSpPr>
          <p:nvPr/>
        </p:nvSpPr>
        <p:spPr bwMode="auto">
          <a:xfrm>
            <a:off x="711200" y="4686300"/>
            <a:ext cx="627063" cy="457200"/>
          </a:xfrm>
          <a:prstGeom prst="rect">
            <a:avLst/>
          </a:prstGeom>
          <a:solidFill>
            <a:schemeClr val="accent2"/>
          </a:solidFill>
          <a:ln w="19050" algn="ctr">
            <a:solidFill>
              <a:srgbClr val="000080"/>
            </a:solidFill>
            <a:prstDash val="sysDot"/>
            <a:miter lim="800000"/>
            <a:headEnd/>
            <a:tailEnd/>
          </a:ln>
        </p:spPr>
        <p:txBody>
          <a:bodyPr wrap="none" lIns="91384" tIns="45691" rIns="91384" bIns="45691" anchor="ctr"/>
          <a:lstStyle/>
          <a:p>
            <a:pPr marL="341313" indent="-341313" algn="ctr">
              <a:spcBef>
                <a:spcPct val="20000"/>
              </a:spcBef>
            </a:pPr>
            <a:r>
              <a:rPr lang="en-US" b="1">
                <a:ea typeface="ＭＳ Ｐゴシック"/>
                <a:cs typeface="ＭＳ Ｐゴシック"/>
              </a:rPr>
              <a:t>4</a:t>
            </a:r>
          </a:p>
        </p:txBody>
      </p:sp>
      <p:sp>
        <p:nvSpPr>
          <p:cNvPr id="72718" name="Text Box 4"/>
          <p:cNvSpPr txBox="1">
            <a:spLocks noChangeArrowheads="1"/>
          </p:cNvSpPr>
          <p:nvPr/>
        </p:nvSpPr>
        <p:spPr bwMode="auto">
          <a:xfrm>
            <a:off x="1438275" y="4735513"/>
            <a:ext cx="5780088" cy="33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384" tIns="45691" rIns="91384" bIns="45691">
            <a:spAutoFit/>
          </a:bodyPr>
          <a:lstStyle/>
          <a:p>
            <a:pPr>
              <a:spcBef>
                <a:spcPct val="50000"/>
              </a:spcBef>
            </a:pPr>
            <a:r>
              <a:rPr lang="bg-BG" sz="1600" b="1">
                <a:solidFill>
                  <a:schemeClr val="tx2"/>
                </a:solidFill>
                <a:ea typeface="ＭＳ Ｐゴシック"/>
                <a:cs typeface="ＭＳ Ｐゴシック"/>
              </a:rPr>
              <a:t>Приложение</a:t>
            </a:r>
            <a:endParaRPr lang="en-US" sz="1600" b="1">
              <a:solidFill>
                <a:schemeClr val="tx2"/>
              </a:solidFill>
              <a:ea typeface="ＭＳ Ｐゴシック"/>
              <a:cs typeface="ＭＳ Ｐゴシック"/>
            </a:endParaRPr>
          </a:p>
        </p:txBody>
      </p:sp>
      <p:sp>
        <p:nvSpPr>
          <p:cNvPr id="72719" name="Rectangle 3"/>
          <p:cNvSpPr>
            <a:spLocks noChangeArrowheads="1"/>
          </p:cNvSpPr>
          <p:nvPr/>
        </p:nvSpPr>
        <p:spPr bwMode="auto">
          <a:xfrm>
            <a:off x="7424738" y="4635500"/>
            <a:ext cx="627062" cy="457200"/>
          </a:xfrm>
          <a:prstGeom prst="rect">
            <a:avLst/>
          </a:prstGeom>
          <a:noFill/>
          <a:ln w="19050" algn="ctr">
            <a:noFill/>
            <a:prstDash val="sysDot"/>
            <a:miter lim="800000"/>
            <a:headEnd/>
            <a:tailEnd/>
          </a:ln>
        </p:spPr>
        <p:txBody>
          <a:bodyPr wrap="none" lIns="91384" tIns="45691" rIns="91384" bIns="45691" anchor="ctr"/>
          <a:lstStyle/>
          <a:p>
            <a:pPr marL="341313" indent="-341313" algn="ctr">
              <a:spcBef>
                <a:spcPct val="20000"/>
              </a:spcBef>
            </a:pPr>
            <a:r>
              <a:rPr lang="bg-BG" b="1">
                <a:solidFill>
                  <a:schemeClr val="tx2"/>
                </a:solidFill>
                <a:ea typeface="ＭＳ Ｐゴシック"/>
                <a:cs typeface="ＭＳ Ｐゴシック"/>
              </a:rPr>
              <a:t>стр</a:t>
            </a:r>
            <a:r>
              <a:rPr lang="en-US" b="1">
                <a:solidFill>
                  <a:schemeClr val="tx2"/>
                </a:solidFill>
                <a:ea typeface="ＭＳ Ｐゴシック"/>
                <a:cs typeface="ＭＳ Ｐゴシック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smtClean="0">
                <a:solidFill>
                  <a:srgbClr val="080808"/>
                </a:solidFill>
              </a:rPr>
              <a:t>Резюме</a:t>
            </a:r>
            <a:endParaRPr lang="en-US" smtClean="0">
              <a:solidFill>
                <a:srgbClr val="080808"/>
              </a:solidFill>
            </a:endParaRPr>
          </a:p>
        </p:txBody>
      </p:sp>
      <p:sp>
        <p:nvSpPr>
          <p:cNvPr id="747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bg-BG" sz="2200" i="1" smtClean="0"/>
              <a:t>Проверяващият </a:t>
            </a:r>
            <a:r>
              <a:rPr lang="bg-BG" sz="2200" i="1" smtClean="0">
                <a:solidFill>
                  <a:srgbClr val="080808"/>
                </a:solidFill>
              </a:rPr>
              <a:t>следва да опише накратко:</a:t>
            </a:r>
          </a:p>
          <a:p>
            <a:pPr lvl="1" eaLnBrk="1" hangingPunct="1">
              <a:lnSpc>
                <a:spcPct val="80000"/>
              </a:lnSpc>
            </a:pPr>
            <a:r>
              <a:rPr lang="bg-BG" sz="2000" i="1" smtClean="0">
                <a:solidFill>
                  <a:srgbClr val="080808"/>
                </a:solidFill>
              </a:rPr>
              <a:t>статуса на изисканата информация и дали закъсненията в нейното предоставяне или липсата на информация имат влияние върху работата на проверяващия, ограничения, съответни заключения, опростявания, грижи и предложени решения или подходи, и следващи стъпки;</a:t>
            </a:r>
          </a:p>
          <a:p>
            <a:pPr lvl="1" eaLnBrk="1" hangingPunct="1">
              <a:lnSpc>
                <a:spcPct val="80000"/>
              </a:lnSpc>
            </a:pPr>
            <a:r>
              <a:rPr lang="bg-BG" sz="2000" i="1" smtClean="0">
                <a:solidFill>
                  <a:srgbClr val="080808"/>
                </a:solidFill>
              </a:rPr>
              <a:t>За всяка балансова сметка, процедурите извършени до датата, размер на извадката и използван метод за определяне на извадката заедно с основанието за използвания метод и съответните допускания, свързаните с това заключения и предварителни корекции и следващи стъпки;</a:t>
            </a:r>
          </a:p>
          <a:p>
            <a:pPr lvl="1" eaLnBrk="1" hangingPunct="1">
              <a:lnSpc>
                <a:spcPct val="80000"/>
              </a:lnSpc>
            </a:pPr>
            <a:r>
              <a:rPr lang="bg-BG" sz="2000" i="1" smtClean="0">
                <a:solidFill>
                  <a:srgbClr val="080808"/>
                </a:solidFill>
              </a:rPr>
              <a:t>По</a:t>
            </a:r>
            <a:r>
              <a:rPr lang="en-US" sz="2000" i="1" smtClean="0">
                <a:solidFill>
                  <a:srgbClr val="080808"/>
                </a:solidFill>
              </a:rPr>
              <a:t>-</a:t>
            </a:r>
            <a:r>
              <a:rPr lang="bg-BG" sz="2000" i="1" smtClean="0">
                <a:solidFill>
                  <a:srgbClr val="080808"/>
                </a:solidFill>
              </a:rPr>
              <a:t>специално, по отношение на оценката на финансовите инструменти, подробностите</a:t>
            </a:r>
            <a:r>
              <a:rPr lang="en-US" sz="2000" i="1" smtClean="0">
                <a:solidFill>
                  <a:srgbClr val="080808"/>
                </a:solidFill>
              </a:rPr>
              <a:t>,</a:t>
            </a:r>
            <a:r>
              <a:rPr lang="bg-BG" sz="2000" i="1" smtClean="0">
                <a:solidFill>
                  <a:srgbClr val="080808"/>
                </a:solidFill>
              </a:rPr>
              <a:t> изисквани в методологията, раздел 4 по отношение на оценката на техниките за оценяване, използвани при (не)активни пазари и обосновката за тях, основните допускания и корекции, направени от проверяващия (моля, направете връзка с Приложение 2)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Presentation title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2"/>
          <p:cNvSpPr>
            <a:spLocks noGrp="1"/>
          </p:cNvSpPr>
          <p:nvPr>
            <p:ph type="title"/>
          </p:nvPr>
        </p:nvSpPr>
        <p:spPr>
          <a:xfrm>
            <a:off x="457200" y="201613"/>
            <a:ext cx="8229600" cy="804862"/>
          </a:xfrm>
        </p:spPr>
        <p:txBody>
          <a:bodyPr/>
          <a:lstStyle/>
          <a:p>
            <a:pPr eaLnBrk="1" hangingPunct="1"/>
            <a:r>
              <a:rPr lang="bg-BG" smtClean="0"/>
              <a:t>График</a:t>
            </a: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smtClean="0"/>
              <a:t>Времеви график</a:t>
            </a:r>
            <a:endParaRPr lang="en-US" smtClean="0"/>
          </a:p>
        </p:txBody>
      </p:sp>
      <p:sp>
        <p:nvSpPr>
          <p:cNvPr id="5" name="Right Arrow 4"/>
          <p:cNvSpPr/>
          <p:nvPr/>
        </p:nvSpPr>
        <p:spPr>
          <a:xfrm>
            <a:off x="2749550" y="1098550"/>
            <a:ext cx="5937250" cy="808038"/>
          </a:xfrm>
          <a:prstGeom prst="rightArrow">
            <a:avLst>
              <a:gd name="adj1" fmla="val 69688"/>
              <a:gd name="adj2" fmla="val 50000"/>
            </a:avLst>
          </a:prstGeom>
          <a:solidFill>
            <a:srgbClr val="FFE600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79988" tIns="39993" rIns="79988" bIns="39993"/>
          <a:lstStyle/>
          <a:p>
            <a:pPr algn="ctr" defTabSz="914354" fontAlgn="auto"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3838" y="1282700"/>
            <a:ext cx="708025" cy="246063"/>
          </a:xfrm>
          <a:prstGeom prst="rect">
            <a:avLst/>
          </a:prstGeom>
          <a:noFill/>
        </p:spPr>
        <p:txBody>
          <a:bodyPr lIns="36000" rIns="36000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1000" kern="0" dirty="0">
                <a:solidFill>
                  <a:srgbClr val="000000"/>
                </a:solidFill>
                <a:latin typeface="Arial"/>
              </a:rPr>
              <a:t>Месец</a:t>
            </a:r>
            <a:r>
              <a:rPr lang="en-US" sz="1000" kern="0" dirty="0">
                <a:solidFill>
                  <a:srgbClr val="000000"/>
                </a:solidFill>
                <a:latin typeface="Arial"/>
              </a:rPr>
              <a:t> 1</a:t>
            </a:r>
            <a:endParaRPr lang="el-GR" sz="10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35450" y="1282700"/>
            <a:ext cx="685800" cy="246063"/>
          </a:xfrm>
          <a:prstGeom prst="rect">
            <a:avLst/>
          </a:prstGeom>
          <a:noFill/>
        </p:spPr>
        <p:txBody>
          <a:bodyPr lIns="36000" rIns="36000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bg-BG" sz="1000" kern="0" dirty="0">
                <a:solidFill>
                  <a:srgbClr val="000000"/>
                </a:solidFill>
                <a:latin typeface="Arial"/>
              </a:rPr>
              <a:t>Месец</a:t>
            </a:r>
            <a:r>
              <a:rPr lang="en-US" sz="1000" kern="0" dirty="0">
                <a:solidFill>
                  <a:srgbClr val="000000"/>
                </a:solidFill>
                <a:latin typeface="Arial"/>
              </a:rPr>
              <a:t> 2</a:t>
            </a:r>
            <a:endParaRPr lang="el-GR" sz="10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1825" y="1282700"/>
            <a:ext cx="830263" cy="246063"/>
          </a:xfrm>
          <a:prstGeom prst="rect">
            <a:avLst/>
          </a:prstGeom>
          <a:noFill/>
        </p:spPr>
        <p:txBody>
          <a:bodyPr lIns="36000" rIns="36000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bg-BG" sz="1000" kern="0" dirty="0">
                <a:solidFill>
                  <a:srgbClr val="000000"/>
                </a:solidFill>
                <a:latin typeface="Arial"/>
              </a:rPr>
              <a:t>Месец</a:t>
            </a:r>
            <a:r>
              <a:rPr lang="en-US" sz="1000" kern="0" dirty="0">
                <a:solidFill>
                  <a:srgbClr val="000000"/>
                </a:solidFill>
                <a:latin typeface="Arial"/>
              </a:rPr>
              <a:t> 3</a:t>
            </a:r>
            <a:endParaRPr lang="el-GR" sz="10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75475" y="1282700"/>
            <a:ext cx="1231900" cy="246063"/>
          </a:xfrm>
          <a:prstGeom prst="rect">
            <a:avLst/>
          </a:prstGeom>
          <a:noFill/>
        </p:spPr>
        <p:txBody>
          <a:bodyPr lIns="36000" rIns="36000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bg-BG" sz="1000" kern="0" dirty="0">
                <a:solidFill>
                  <a:srgbClr val="000000"/>
                </a:solidFill>
                <a:latin typeface="Arial"/>
              </a:rPr>
              <a:t>Месец</a:t>
            </a:r>
            <a:r>
              <a:rPr lang="en-US" sz="1000" kern="0" dirty="0">
                <a:solidFill>
                  <a:srgbClr val="000000"/>
                </a:solidFill>
                <a:latin typeface="Arial"/>
              </a:rPr>
              <a:t> 4</a:t>
            </a:r>
            <a:endParaRPr lang="el-GR" sz="1000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751138" y="1497013"/>
          <a:ext cx="4484687" cy="265112"/>
        </p:xfrm>
        <a:graphic>
          <a:graphicData uri="http://schemas.openxmlformats.org/drawingml/2006/table">
            <a:tbl>
              <a:tblPr firstRow="1" bandRow="1"/>
              <a:tblGrid>
                <a:gridCol w="402331"/>
                <a:gridCol w="389014"/>
                <a:gridCol w="449125"/>
                <a:gridCol w="449125"/>
                <a:gridCol w="449125"/>
                <a:gridCol w="449125"/>
                <a:gridCol w="449125"/>
                <a:gridCol w="449125"/>
                <a:gridCol w="449125"/>
                <a:gridCol w="449125"/>
                <a:gridCol w="50120"/>
                <a:gridCol w="50120"/>
              </a:tblGrid>
              <a:tr h="2656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7856" name="TextBox 11"/>
          <p:cNvSpPr txBox="1">
            <a:spLocks noChangeArrowheads="1"/>
          </p:cNvSpPr>
          <p:nvPr/>
        </p:nvSpPr>
        <p:spPr bwMode="auto">
          <a:xfrm>
            <a:off x="514350" y="1987550"/>
            <a:ext cx="153828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>
                <a:latin typeface="Calibri" pitchFamily="34" charset="0"/>
              </a:rPr>
              <a:t>Работен план</a:t>
            </a:r>
            <a:endParaRPr lang="en-US" sz="1100">
              <a:latin typeface="Calibri" pitchFamily="34" charset="0"/>
            </a:endParaRPr>
          </a:p>
        </p:txBody>
      </p:sp>
      <p:sp>
        <p:nvSpPr>
          <p:cNvPr id="77857" name="TextBox 12"/>
          <p:cNvSpPr txBox="1">
            <a:spLocks noChangeArrowheads="1"/>
          </p:cNvSpPr>
          <p:nvPr/>
        </p:nvSpPr>
        <p:spPr bwMode="auto">
          <a:xfrm>
            <a:off x="514350" y="2408238"/>
            <a:ext cx="1538288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>
                <a:latin typeface="Calibri" pitchFamily="34" charset="0"/>
              </a:rPr>
              <a:t>Тема </a:t>
            </a:r>
            <a:r>
              <a:rPr lang="en-US" sz="1100">
                <a:latin typeface="Calibri" pitchFamily="34" charset="0"/>
              </a:rPr>
              <a:t>1</a:t>
            </a:r>
          </a:p>
        </p:txBody>
      </p:sp>
      <p:sp>
        <p:nvSpPr>
          <p:cNvPr id="77858" name="TextBox 13"/>
          <p:cNvSpPr txBox="1">
            <a:spLocks noChangeArrowheads="1"/>
          </p:cNvSpPr>
          <p:nvPr/>
        </p:nvSpPr>
        <p:spPr bwMode="auto">
          <a:xfrm>
            <a:off x="514350" y="2619375"/>
            <a:ext cx="1538288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r>
              <a:rPr lang="bg-BG" sz="1100">
                <a:latin typeface="Calibri" pitchFamily="34" charset="0"/>
              </a:rPr>
              <a:t>Тема </a:t>
            </a:r>
            <a:r>
              <a:rPr lang="en-US" sz="1100">
                <a:latin typeface="Calibri" pitchFamily="34" charset="0"/>
              </a:rPr>
              <a:t>2</a:t>
            </a:r>
          </a:p>
        </p:txBody>
      </p:sp>
      <p:sp>
        <p:nvSpPr>
          <p:cNvPr id="77859" name="TextBox 14"/>
          <p:cNvSpPr txBox="1">
            <a:spLocks noChangeArrowheads="1"/>
          </p:cNvSpPr>
          <p:nvPr/>
        </p:nvSpPr>
        <p:spPr bwMode="auto">
          <a:xfrm>
            <a:off x="514350" y="2828925"/>
            <a:ext cx="1538288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>
                <a:latin typeface="Calibri" pitchFamily="34" charset="0"/>
              </a:rPr>
              <a:t>Тема </a:t>
            </a:r>
            <a:r>
              <a:rPr lang="en-US" sz="1100">
                <a:latin typeface="Calibri" pitchFamily="34" charset="0"/>
              </a:rPr>
              <a:t>3</a:t>
            </a:r>
          </a:p>
        </p:txBody>
      </p:sp>
      <p:sp>
        <p:nvSpPr>
          <p:cNvPr id="77860" name="TextBox 15"/>
          <p:cNvSpPr txBox="1">
            <a:spLocks noChangeArrowheads="1"/>
          </p:cNvSpPr>
          <p:nvPr/>
        </p:nvSpPr>
        <p:spPr bwMode="auto">
          <a:xfrm>
            <a:off x="514350" y="3040063"/>
            <a:ext cx="1538288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r>
              <a:rPr lang="bg-BG" sz="1100">
                <a:latin typeface="Calibri" pitchFamily="34" charset="0"/>
              </a:rPr>
              <a:t>Тема </a:t>
            </a:r>
            <a:r>
              <a:rPr lang="en-US" sz="1100">
                <a:latin typeface="Calibri" pitchFamily="34" charset="0"/>
              </a:rPr>
              <a:t>4</a:t>
            </a:r>
          </a:p>
        </p:txBody>
      </p:sp>
      <p:sp>
        <p:nvSpPr>
          <p:cNvPr id="77861" name="TextBox 16"/>
          <p:cNvSpPr txBox="1">
            <a:spLocks noChangeArrowheads="1"/>
          </p:cNvSpPr>
          <p:nvPr/>
        </p:nvSpPr>
        <p:spPr bwMode="auto">
          <a:xfrm>
            <a:off x="514350" y="3249613"/>
            <a:ext cx="1538288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>
                <a:latin typeface="Calibri" pitchFamily="34" charset="0"/>
              </a:rPr>
              <a:t>Тема </a:t>
            </a:r>
            <a:r>
              <a:rPr lang="en-US" sz="1100">
                <a:latin typeface="Calibri" pitchFamily="34" charset="0"/>
              </a:rPr>
              <a:t>5</a:t>
            </a:r>
          </a:p>
        </p:txBody>
      </p:sp>
      <p:sp>
        <p:nvSpPr>
          <p:cNvPr id="77862" name="TextBox 17"/>
          <p:cNvSpPr txBox="1">
            <a:spLocks noChangeArrowheads="1"/>
          </p:cNvSpPr>
          <p:nvPr/>
        </p:nvSpPr>
        <p:spPr bwMode="auto">
          <a:xfrm>
            <a:off x="514350" y="3459163"/>
            <a:ext cx="1538288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>
                <a:latin typeface="Calibri" pitchFamily="34" charset="0"/>
              </a:rPr>
              <a:t>Тема </a:t>
            </a:r>
            <a:r>
              <a:rPr lang="en-US" sz="1100">
                <a:latin typeface="Calibri" pitchFamily="34" charset="0"/>
              </a:rPr>
              <a:t>6</a:t>
            </a:r>
          </a:p>
        </p:txBody>
      </p:sp>
      <p:sp>
        <p:nvSpPr>
          <p:cNvPr id="77863" name="TextBox 18"/>
          <p:cNvSpPr txBox="1">
            <a:spLocks noChangeArrowheads="1"/>
          </p:cNvSpPr>
          <p:nvPr/>
        </p:nvSpPr>
        <p:spPr bwMode="auto">
          <a:xfrm>
            <a:off x="514350" y="3670300"/>
            <a:ext cx="2398713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r>
              <a:rPr lang="bg-BG" sz="1100">
                <a:latin typeface="Calibri" pitchFamily="34" charset="0"/>
              </a:rPr>
              <a:t>Тема </a:t>
            </a:r>
            <a:r>
              <a:rPr lang="en-US" sz="1100">
                <a:latin typeface="Calibri" pitchFamily="34" charset="0"/>
              </a:rPr>
              <a:t>7</a:t>
            </a:r>
          </a:p>
        </p:txBody>
      </p:sp>
      <p:sp>
        <p:nvSpPr>
          <p:cNvPr id="77864" name="TextBox 19"/>
          <p:cNvSpPr txBox="1">
            <a:spLocks noChangeArrowheads="1"/>
          </p:cNvSpPr>
          <p:nvPr/>
        </p:nvSpPr>
        <p:spPr bwMode="auto">
          <a:xfrm>
            <a:off x="514350" y="3879850"/>
            <a:ext cx="1538288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r>
              <a:rPr lang="bg-BG" sz="1100">
                <a:latin typeface="Calibri" pitchFamily="34" charset="0"/>
              </a:rPr>
              <a:t>Тема </a:t>
            </a:r>
            <a:r>
              <a:rPr lang="en-US" sz="1100">
                <a:latin typeface="Calibri" pitchFamily="34" charset="0"/>
              </a:rPr>
              <a:t>8</a:t>
            </a:r>
          </a:p>
        </p:txBody>
      </p:sp>
      <p:sp>
        <p:nvSpPr>
          <p:cNvPr id="77865" name="TextBox 20"/>
          <p:cNvSpPr txBox="1">
            <a:spLocks noChangeArrowheads="1"/>
          </p:cNvSpPr>
          <p:nvPr/>
        </p:nvSpPr>
        <p:spPr bwMode="auto">
          <a:xfrm>
            <a:off x="492125" y="2198688"/>
            <a:ext cx="245745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>
                <a:latin typeface="Calibri" pitchFamily="34" charset="0"/>
              </a:rPr>
              <a:t>Информация, за предоставяне от ПФ</a:t>
            </a:r>
            <a:endParaRPr lang="en-US" sz="1100">
              <a:latin typeface="Calibri" pitchFamily="34" charset="0"/>
            </a:endParaRPr>
          </a:p>
        </p:txBody>
      </p:sp>
      <p:cxnSp>
        <p:nvCxnSpPr>
          <p:cNvPr id="77866" name="Straight Connector 32"/>
          <p:cNvCxnSpPr>
            <a:cxnSpLocks noChangeShapeType="1"/>
          </p:cNvCxnSpPr>
          <p:nvPr/>
        </p:nvCxnSpPr>
        <p:spPr bwMode="auto">
          <a:xfrm flipH="1">
            <a:off x="512763" y="1987550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67" name="Straight Connector 33"/>
          <p:cNvCxnSpPr>
            <a:cxnSpLocks noChangeShapeType="1"/>
          </p:cNvCxnSpPr>
          <p:nvPr/>
        </p:nvCxnSpPr>
        <p:spPr bwMode="auto">
          <a:xfrm flipH="1">
            <a:off x="512763" y="2197100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68" name="Straight Connector 34"/>
          <p:cNvCxnSpPr>
            <a:cxnSpLocks noChangeShapeType="1"/>
          </p:cNvCxnSpPr>
          <p:nvPr/>
        </p:nvCxnSpPr>
        <p:spPr bwMode="auto">
          <a:xfrm flipH="1">
            <a:off x="512763" y="2406650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69" name="Straight Connector 35"/>
          <p:cNvCxnSpPr>
            <a:cxnSpLocks noChangeShapeType="1"/>
          </p:cNvCxnSpPr>
          <p:nvPr/>
        </p:nvCxnSpPr>
        <p:spPr bwMode="auto">
          <a:xfrm flipH="1">
            <a:off x="512763" y="2616200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70" name="Straight Connector 36"/>
          <p:cNvCxnSpPr>
            <a:cxnSpLocks noChangeShapeType="1"/>
          </p:cNvCxnSpPr>
          <p:nvPr/>
        </p:nvCxnSpPr>
        <p:spPr bwMode="auto">
          <a:xfrm flipH="1">
            <a:off x="512763" y="2824163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71" name="Straight Connector 37"/>
          <p:cNvCxnSpPr>
            <a:cxnSpLocks noChangeShapeType="1"/>
          </p:cNvCxnSpPr>
          <p:nvPr/>
        </p:nvCxnSpPr>
        <p:spPr bwMode="auto">
          <a:xfrm flipH="1">
            <a:off x="512763" y="3033713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72" name="Straight Connector 38"/>
          <p:cNvCxnSpPr>
            <a:cxnSpLocks noChangeShapeType="1"/>
          </p:cNvCxnSpPr>
          <p:nvPr/>
        </p:nvCxnSpPr>
        <p:spPr bwMode="auto">
          <a:xfrm flipH="1">
            <a:off x="512763" y="3243263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73" name="Straight Connector 39"/>
          <p:cNvCxnSpPr>
            <a:cxnSpLocks noChangeShapeType="1"/>
          </p:cNvCxnSpPr>
          <p:nvPr/>
        </p:nvCxnSpPr>
        <p:spPr bwMode="auto">
          <a:xfrm flipH="1">
            <a:off x="512763" y="3452813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74" name="Straight Connector 40"/>
          <p:cNvCxnSpPr>
            <a:cxnSpLocks noChangeShapeType="1"/>
          </p:cNvCxnSpPr>
          <p:nvPr/>
        </p:nvCxnSpPr>
        <p:spPr bwMode="auto">
          <a:xfrm flipH="1">
            <a:off x="512763" y="3662363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75" name="Straight Connector 41"/>
          <p:cNvCxnSpPr>
            <a:cxnSpLocks noChangeShapeType="1"/>
          </p:cNvCxnSpPr>
          <p:nvPr/>
        </p:nvCxnSpPr>
        <p:spPr bwMode="auto">
          <a:xfrm flipH="1">
            <a:off x="512763" y="3871913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76" name="Straight Connector 42"/>
          <p:cNvCxnSpPr>
            <a:cxnSpLocks noChangeShapeType="1"/>
          </p:cNvCxnSpPr>
          <p:nvPr/>
        </p:nvCxnSpPr>
        <p:spPr bwMode="auto">
          <a:xfrm flipH="1">
            <a:off x="512763" y="4081463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77" name="Straight Connector 43"/>
          <p:cNvCxnSpPr>
            <a:cxnSpLocks noChangeShapeType="1"/>
          </p:cNvCxnSpPr>
          <p:nvPr/>
        </p:nvCxnSpPr>
        <p:spPr bwMode="auto">
          <a:xfrm flipH="1">
            <a:off x="512763" y="4291013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78" name="Straight Connector 44"/>
          <p:cNvCxnSpPr>
            <a:cxnSpLocks noChangeShapeType="1"/>
          </p:cNvCxnSpPr>
          <p:nvPr/>
        </p:nvCxnSpPr>
        <p:spPr bwMode="auto">
          <a:xfrm flipH="1">
            <a:off x="512763" y="4498975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79" name="Straight Connector 45"/>
          <p:cNvCxnSpPr>
            <a:cxnSpLocks noChangeShapeType="1"/>
          </p:cNvCxnSpPr>
          <p:nvPr/>
        </p:nvCxnSpPr>
        <p:spPr bwMode="auto">
          <a:xfrm flipH="1">
            <a:off x="512763" y="4708525"/>
            <a:ext cx="8118475" cy="0"/>
          </a:xfrm>
          <a:prstGeom prst="line">
            <a:avLst/>
          </a:prstGeom>
          <a:noFill/>
          <a:ln w="9525" algn="ctr">
            <a:solidFill>
              <a:srgbClr val="404040"/>
            </a:solidFill>
            <a:prstDash val="sysDot"/>
            <a:round/>
            <a:headEnd/>
            <a:tailEnd/>
          </a:ln>
        </p:spPr>
      </p:cxnSp>
      <p:cxnSp>
        <p:nvCxnSpPr>
          <p:cNvPr id="77880" name="Straight Connector 46"/>
          <p:cNvCxnSpPr>
            <a:cxnSpLocks noChangeShapeType="1"/>
          </p:cNvCxnSpPr>
          <p:nvPr/>
        </p:nvCxnSpPr>
        <p:spPr bwMode="auto">
          <a:xfrm flipH="1">
            <a:off x="512763" y="4918075"/>
            <a:ext cx="8118475" cy="0"/>
          </a:xfrm>
          <a:prstGeom prst="line">
            <a:avLst/>
          </a:prstGeom>
          <a:noFill/>
          <a:ln w="12700" algn="ctr">
            <a:solidFill>
              <a:srgbClr val="404040"/>
            </a:solidFill>
            <a:round/>
            <a:headEnd/>
            <a:tailEnd/>
          </a:ln>
        </p:spPr>
      </p:cxnSp>
      <p:cxnSp>
        <p:nvCxnSpPr>
          <p:cNvPr id="77881" name="Straight Connector 48"/>
          <p:cNvCxnSpPr>
            <a:cxnSpLocks noChangeShapeType="1"/>
          </p:cNvCxnSpPr>
          <p:nvPr/>
        </p:nvCxnSpPr>
        <p:spPr bwMode="auto">
          <a:xfrm>
            <a:off x="2751138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82" name="Straight Connector 50"/>
          <p:cNvCxnSpPr>
            <a:cxnSpLocks noChangeShapeType="1"/>
          </p:cNvCxnSpPr>
          <p:nvPr/>
        </p:nvCxnSpPr>
        <p:spPr bwMode="auto">
          <a:xfrm>
            <a:off x="3198813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83" name="Straight Connector 51"/>
          <p:cNvCxnSpPr>
            <a:cxnSpLocks noChangeShapeType="1"/>
          </p:cNvCxnSpPr>
          <p:nvPr/>
        </p:nvCxnSpPr>
        <p:spPr bwMode="auto">
          <a:xfrm>
            <a:off x="3648075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84" name="Straight Connector 52"/>
          <p:cNvCxnSpPr>
            <a:cxnSpLocks noChangeShapeType="1"/>
          </p:cNvCxnSpPr>
          <p:nvPr/>
        </p:nvCxnSpPr>
        <p:spPr bwMode="auto">
          <a:xfrm>
            <a:off x="4097338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85" name="Straight Connector 53"/>
          <p:cNvCxnSpPr>
            <a:cxnSpLocks noChangeShapeType="1"/>
          </p:cNvCxnSpPr>
          <p:nvPr/>
        </p:nvCxnSpPr>
        <p:spPr bwMode="auto">
          <a:xfrm>
            <a:off x="4546600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86" name="Straight Connector 54"/>
          <p:cNvCxnSpPr>
            <a:cxnSpLocks noChangeShapeType="1"/>
          </p:cNvCxnSpPr>
          <p:nvPr/>
        </p:nvCxnSpPr>
        <p:spPr bwMode="auto">
          <a:xfrm>
            <a:off x="4995863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87" name="Straight Connector 55"/>
          <p:cNvCxnSpPr>
            <a:cxnSpLocks noChangeShapeType="1"/>
          </p:cNvCxnSpPr>
          <p:nvPr/>
        </p:nvCxnSpPr>
        <p:spPr bwMode="auto">
          <a:xfrm>
            <a:off x="5445125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88" name="Straight Connector 56"/>
          <p:cNvCxnSpPr>
            <a:cxnSpLocks noChangeShapeType="1"/>
          </p:cNvCxnSpPr>
          <p:nvPr/>
        </p:nvCxnSpPr>
        <p:spPr bwMode="auto">
          <a:xfrm>
            <a:off x="5894388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89" name="Straight Connector 57"/>
          <p:cNvCxnSpPr>
            <a:cxnSpLocks noChangeShapeType="1"/>
          </p:cNvCxnSpPr>
          <p:nvPr/>
        </p:nvCxnSpPr>
        <p:spPr bwMode="auto">
          <a:xfrm>
            <a:off x="6342063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90" name="Straight Connector 58"/>
          <p:cNvCxnSpPr>
            <a:cxnSpLocks noChangeShapeType="1"/>
          </p:cNvCxnSpPr>
          <p:nvPr/>
        </p:nvCxnSpPr>
        <p:spPr bwMode="auto">
          <a:xfrm>
            <a:off x="6791325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91" name="Straight Connector 59"/>
          <p:cNvCxnSpPr>
            <a:cxnSpLocks noChangeShapeType="1"/>
          </p:cNvCxnSpPr>
          <p:nvPr/>
        </p:nvCxnSpPr>
        <p:spPr bwMode="auto">
          <a:xfrm>
            <a:off x="7240588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92" name="Straight Connector 60"/>
          <p:cNvCxnSpPr>
            <a:cxnSpLocks noChangeShapeType="1"/>
          </p:cNvCxnSpPr>
          <p:nvPr/>
        </p:nvCxnSpPr>
        <p:spPr bwMode="auto">
          <a:xfrm>
            <a:off x="7689850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cxnSp>
        <p:nvCxnSpPr>
          <p:cNvPr id="77893" name="Straight Connector 61"/>
          <p:cNvCxnSpPr>
            <a:cxnSpLocks noChangeShapeType="1"/>
          </p:cNvCxnSpPr>
          <p:nvPr/>
        </p:nvCxnSpPr>
        <p:spPr bwMode="auto">
          <a:xfrm>
            <a:off x="8139113" y="1982788"/>
            <a:ext cx="0" cy="2935287"/>
          </a:xfrm>
          <a:prstGeom prst="line">
            <a:avLst/>
          </a:prstGeom>
          <a:noFill/>
          <a:ln w="9525" algn="ctr">
            <a:solidFill>
              <a:srgbClr val="0D0D0D"/>
            </a:solidFill>
            <a:prstDash val="sysDot"/>
            <a:round/>
            <a:headEnd/>
            <a:tailEnd/>
          </a:ln>
        </p:spPr>
      </p:cxnSp>
      <p:sp>
        <p:nvSpPr>
          <p:cNvPr id="77894" name="TextBox 62"/>
          <p:cNvSpPr txBox="1">
            <a:spLocks noChangeArrowheads="1"/>
          </p:cNvSpPr>
          <p:nvPr/>
        </p:nvSpPr>
        <p:spPr bwMode="auto">
          <a:xfrm>
            <a:off x="514350" y="4090988"/>
            <a:ext cx="1538288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r>
              <a:rPr lang="bg-BG" sz="1100">
                <a:latin typeface="Calibri" pitchFamily="34" charset="0"/>
              </a:rPr>
              <a:t>Тема </a:t>
            </a:r>
            <a:r>
              <a:rPr lang="en-US" sz="1100">
                <a:latin typeface="Calibri" pitchFamily="34" charset="0"/>
              </a:rPr>
              <a:t>9</a:t>
            </a:r>
          </a:p>
          <a:p>
            <a:endParaRPr lang="en-US" sz="1100">
              <a:latin typeface="Calibri" pitchFamily="34" charset="0"/>
            </a:endParaRPr>
          </a:p>
        </p:txBody>
      </p:sp>
      <p:sp>
        <p:nvSpPr>
          <p:cNvPr id="77895" name="TextBox 63"/>
          <p:cNvSpPr txBox="1">
            <a:spLocks noChangeArrowheads="1"/>
          </p:cNvSpPr>
          <p:nvPr/>
        </p:nvSpPr>
        <p:spPr bwMode="auto">
          <a:xfrm>
            <a:off x="514350" y="4300538"/>
            <a:ext cx="223520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altLang="en-US" sz="1100">
                <a:latin typeface="Calibri" pitchFamily="34" charset="0"/>
              </a:rPr>
              <a:t>Ш</a:t>
            </a:r>
            <a:r>
              <a:rPr lang="en-US" altLang="en-US" sz="1100">
                <a:latin typeface="Calibri" pitchFamily="34" charset="0"/>
              </a:rPr>
              <a:t>аблони с</a:t>
            </a:r>
            <a:r>
              <a:rPr lang="bg-BG" altLang="en-US" sz="1100">
                <a:latin typeface="Calibri" pitchFamily="34" charset="0"/>
              </a:rPr>
              <a:t>ъс</a:t>
            </a:r>
            <a:r>
              <a:rPr lang="en-US" altLang="en-US" sz="1100">
                <a:latin typeface="Calibri" pitchFamily="34" charset="0"/>
              </a:rPr>
              <a:t> </a:t>
            </a:r>
            <a:r>
              <a:rPr lang="bg-BG" altLang="en-US" sz="1100">
                <a:latin typeface="Calibri" pitchFamily="34" charset="0"/>
              </a:rPr>
              <a:t>съпътстващи </a:t>
            </a:r>
            <a:r>
              <a:rPr lang="en-US" altLang="en-US" sz="1100">
                <a:latin typeface="Calibri" pitchFamily="34" charset="0"/>
              </a:rPr>
              <a:t>данни</a:t>
            </a:r>
            <a:endParaRPr lang="en-US" sz="1100">
              <a:latin typeface="Calibri" pitchFamily="34" charset="0"/>
            </a:endParaRPr>
          </a:p>
        </p:txBody>
      </p:sp>
      <p:sp>
        <p:nvSpPr>
          <p:cNvPr id="77896" name="TextBox 65"/>
          <p:cNvSpPr txBox="1">
            <a:spLocks noChangeArrowheads="1"/>
          </p:cNvSpPr>
          <p:nvPr/>
        </p:nvSpPr>
        <p:spPr bwMode="auto">
          <a:xfrm>
            <a:off x="514350" y="4721225"/>
            <a:ext cx="2649538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>
                <a:latin typeface="Calibri" pitchFamily="34" charset="0"/>
              </a:rPr>
              <a:t>Докладване</a:t>
            </a:r>
            <a:r>
              <a:rPr lang="en-US" sz="1100">
                <a:latin typeface="Calibri" pitchFamily="34" charset="0"/>
              </a:rPr>
              <a:t>, </a:t>
            </a:r>
            <a:r>
              <a:rPr lang="bg-BG" sz="1100">
                <a:latin typeface="Calibri" pitchFamily="34" charset="0"/>
              </a:rPr>
              <a:t>включително срещи с УК</a:t>
            </a:r>
            <a:endParaRPr lang="en-US" sz="1100">
              <a:latin typeface="Calibri" pitchFamily="34" charset="0"/>
            </a:endParaRPr>
          </a:p>
        </p:txBody>
      </p:sp>
      <p:sp>
        <p:nvSpPr>
          <p:cNvPr id="69" name="Pentagon 68"/>
          <p:cNvSpPr/>
          <p:nvPr/>
        </p:nvSpPr>
        <p:spPr>
          <a:xfrm>
            <a:off x="2765425" y="2024063"/>
            <a:ext cx="1417638" cy="146050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Regular Pentagon 70"/>
          <p:cNvSpPr/>
          <p:nvPr/>
        </p:nvSpPr>
        <p:spPr>
          <a:xfrm>
            <a:off x="3551238" y="2024063"/>
            <a:ext cx="136525" cy="136525"/>
          </a:xfrm>
          <a:prstGeom prst="pentagon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2" name="Regular Pentagon 71"/>
          <p:cNvSpPr/>
          <p:nvPr/>
        </p:nvSpPr>
        <p:spPr>
          <a:xfrm>
            <a:off x="4086225" y="2016125"/>
            <a:ext cx="136525" cy="138113"/>
          </a:xfrm>
          <a:prstGeom prst="pentagon">
            <a:avLst/>
          </a:prstGeom>
          <a:solidFill>
            <a:srgbClr val="00B050"/>
          </a:solidFill>
          <a:ln w="9525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3" name="Regular Pentagon 72"/>
          <p:cNvSpPr/>
          <p:nvPr/>
        </p:nvSpPr>
        <p:spPr>
          <a:xfrm>
            <a:off x="4183063" y="5408613"/>
            <a:ext cx="230187" cy="227012"/>
          </a:xfrm>
          <a:prstGeom prst="pentagon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4" name="Pentagon 73"/>
          <p:cNvSpPr/>
          <p:nvPr/>
        </p:nvSpPr>
        <p:spPr>
          <a:xfrm>
            <a:off x="3195638" y="2228850"/>
            <a:ext cx="2743200" cy="146050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entagon 74"/>
          <p:cNvSpPr/>
          <p:nvPr/>
        </p:nvSpPr>
        <p:spPr>
          <a:xfrm>
            <a:off x="4110038" y="2443163"/>
            <a:ext cx="1233487" cy="146050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entagon 75"/>
          <p:cNvSpPr/>
          <p:nvPr/>
        </p:nvSpPr>
        <p:spPr>
          <a:xfrm>
            <a:off x="4559300" y="2657475"/>
            <a:ext cx="2222500" cy="147638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entagon 77"/>
          <p:cNvSpPr/>
          <p:nvPr/>
        </p:nvSpPr>
        <p:spPr>
          <a:xfrm>
            <a:off x="4086225" y="3068638"/>
            <a:ext cx="2706688" cy="147637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Line 3"/>
          <p:cNvSpPr>
            <a:spLocks noChangeShapeType="1"/>
          </p:cNvSpPr>
          <p:nvPr/>
        </p:nvSpPr>
        <p:spPr bwMode="gray">
          <a:xfrm flipH="1" flipV="1">
            <a:off x="7597775" y="1941513"/>
            <a:ext cx="0" cy="3017837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ysDot"/>
            <a:headEnd type="diamond" w="med" len="med"/>
            <a:tailEnd type="diamond"/>
          </a:ln>
          <a:effectLst/>
        </p:spPr>
        <p:txBody>
          <a:bodyPr wrap="none" lIns="31491" tIns="31491" rIns="31491" bIns="31491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54">
              <a:defRPr/>
            </a:pPr>
            <a:endParaRPr lang="el-GR" kern="0">
              <a:solidFill>
                <a:srgbClr val="000000"/>
              </a:solidFill>
            </a:endParaRPr>
          </a:p>
        </p:txBody>
      </p:sp>
      <p:sp>
        <p:nvSpPr>
          <p:cNvPr id="77906" name="TextBox 3"/>
          <p:cNvSpPr txBox="1">
            <a:spLocks noChangeArrowheads="1"/>
          </p:cNvSpPr>
          <p:nvPr/>
        </p:nvSpPr>
        <p:spPr bwMode="auto">
          <a:xfrm>
            <a:off x="5305425" y="5065713"/>
            <a:ext cx="1176338" cy="16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bg-BG" sz="1000" b="1">
                <a:solidFill>
                  <a:srgbClr val="000000"/>
                </a:solidFill>
                <a:latin typeface="Calibri" pitchFamily="34" charset="0"/>
              </a:rPr>
              <a:t>Днес</a:t>
            </a:r>
            <a:endParaRPr lang="en-US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3" name="Pentagon 82"/>
          <p:cNvSpPr/>
          <p:nvPr/>
        </p:nvSpPr>
        <p:spPr>
          <a:xfrm>
            <a:off x="4110038" y="3700463"/>
            <a:ext cx="3443287" cy="146050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entagon 83"/>
          <p:cNvSpPr/>
          <p:nvPr/>
        </p:nvSpPr>
        <p:spPr>
          <a:xfrm>
            <a:off x="6807200" y="3913188"/>
            <a:ext cx="338138" cy="146050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entagon 84"/>
          <p:cNvSpPr/>
          <p:nvPr/>
        </p:nvSpPr>
        <p:spPr>
          <a:xfrm>
            <a:off x="6799263" y="4117975"/>
            <a:ext cx="338137" cy="146050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entagon 85"/>
          <p:cNvSpPr/>
          <p:nvPr/>
        </p:nvSpPr>
        <p:spPr>
          <a:xfrm>
            <a:off x="5348288" y="4330700"/>
            <a:ext cx="2205037" cy="163513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entagon 87"/>
          <p:cNvSpPr/>
          <p:nvPr/>
        </p:nvSpPr>
        <p:spPr>
          <a:xfrm>
            <a:off x="4995863" y="4749800"/>
            <a:ext cx="3127375" cy="146050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gular Pentagon 88"/>
          <p:cNvSpPr/>
          <p:nvPr/>
        </p:nvSpPr>
        <p:spPr>
          <a:xfrm>
            <a:off x="4973638" y="4748213"/>
            <a:ext cx="138112" cy="136525"/>
          </a:xfrm>
          <a:prstGeom prst="pentagon">
            <a:avLst/>
          </a:prstGeom>
          <a:solidFill>
            <a:srgbClr val="D8D2E0"/>
          </a:solidFill>
          <a:ln w="9525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0" name="Regular Pentagon 89"/>
          <p:cNvSpPr/>
          <p:nvPr/>
        </p:nvSpPr>
        <p:spPr>
          <a:xfrm>
            <a:off x="5868988" y="4759325"/>
            <a:ext cx="138112" cy="136525"/>
          </a:xfrm>
          <a:prstGeom prst="pentagon">
            <a:avLst/>
          </a:prstGeom>
          <a:solidFill>
            <a:srgbClr val="D8D2E0"/>
          </a:solidFill>
          <a:ln w="9525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1" name="Regular Pentagon 90"/>
          <p:cNvSpPr/>
          <p:nvPr/>
        </p:nvSpPr>
        <p:spPr>
          <a:xfrm>
            <a:off x="6710363" y="4759325"/>
            <a:ext cx="136525" cy="136525"/>
          </a:xfrm>
          <a:prstGeom prst="pentagon">
            <a:avLst/>
          </a:prstGeom>
          <a:solidFill>
            <a:srgbClr val="D8D2E0"/>
          </a:solidFill>
          <a:ln w="9525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2" name="Regular Pentagon 91"/>
          <p:cNvSpPr/>
          <p:nvPr/>
        </p:nvSpPr>
        <p:spPr>
          <a:xfrm>
            <a:off x="8012113" y="4754563"/>
            <a:ext cx="138112" cy="138112"/>
          </a:xfrm>
          <a:prstGeom prst="pentagon">
            <a:avLst/>
          </a:prstGeom>
          <a:solidFill>
            <a:srgbClr val="AC98DB"/>
          </a:solidFill>
          <a:ln w="9525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7" name="Pentagon 76"/>
          <p:cNvSpPr/>
          <p:nvPr/>
        </p:nvSpPr>
        <p:spPr>
          <a:xfrm>
            <a:off x="4552950" y="2863850"/>
            <a:ext cx="2238375" cy="146050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entagon 78"/>
          <p:cNvSpPr/>
          <p:nvPr/>
        </p:nvSpPr>
        <p:spPr>
          <a:xfrm>
            <a:off x="5280025" y="3275013"/>
            <a:ext cx="1498600" cy="146050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entagon 94"/>
          <p:cNvSpPr/>
          <p:nvPr/>
        </p:nvSpPr>
        <p:spPr>
          <a:xfrm>
            <a:off x="661988" y="5511800"/>
            <a:ext cx="620712" cy="146050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919" name="TextBox 95"/>
          <p:cNvSpPr txBox="1">
            <a:spLocks noChangeArrowheads="1"/>
          </p:cNvSpPr>
          <p:nvPr/>
        </p:nvSpPr>
        <p:spPr bwMode="auto">
          <a:xfrm>
            <a:off x="1497013" y="5487988"/>
            <a:ext cx="2190750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200">
                <a:latin typeface="Calibri" pitchFamily="34" charset="0"/>
              </a:rPr>
              <a:t>Очаквано от ЕУ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82" name="Pentagon 81"/>
          <p:cNvSpPr/>
          <p:nvPr/>
        </p:nvSpPr>
        <p:spPr>
          <a:xfrm>
            <a:off x="5283200" y="3486150"/>
            <a:ext cx="1495425" cy="168275"/>
          </a:xfrm>
          <a:prstGeom prst="homePlate">
            <a:avLst>
              <a:gd name="adj" fmla="val 22710"/>
            </a:avLst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79988" tIns="39993" rIns="79988" bIns="39993"/>
          <a:lstStyle/>
          <a:p>
            <a:pPr algn="ctr" defTabSz="914354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entagon 97"/>
          <p:cNvSpPr/>
          <p:nvPr/>
        </p:nvSpPr>
        <p:spPr>
          <a:xfrm>
            <a:off x="661988" y="5802313"/>
            <a:ext cx="620712" cy="146050"/>
          </a:xfrm>
          <a:prstGeom prst="homePlate">
            <a:avLst/>
          </a:prstGeom>
          <a:solidFill>
            <a:schemeClr val="bg1">
              <a:lumMod val="20000"/>
              <a:lumOff val="80000"/>
            </a:schemeClr>
          </a:solidFill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7922" name="TextBox 98"/>
          <p:cNvSpPr txBox="1">
            <a:spLocks noChangeArrowheads="1"/>
          </p:cNvSpPr>
          <p:nvPr/>
        </p:nvSpPr>
        <p:spPr bwMode="auto">
          <a:xfrm>
            <a:off x="1489075" y="5783263"/>
            <a:ext cx="2062163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200">
                <a:latin typeface="Calibri" pitchFamily="34" charset="0"/>
              </a:rPr>
              <a:t>Крайна дата за приключване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77923" name="TextBox 99"/>
          <p:cNvSpPr txBox="1">
            <a:spLocks noChangeArrowheads="1"/>
          </p:cNvSpPr>
          <p:nvPr/>
        </p:nvSpPr>
        <p:spPr bwMode="auto">
          <a:xfrm>
            <a:off x="4552950" y="5441950"/>
            <a:ext cx="1609725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200">
                <a:latin typeface="Calibri" pitchFamily="34" charset="0"/>
              </a:rPr>
              <a:t>Проект на Работен план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101" name="Regular Pentagon 100"/>
          <p:cNvSpPr/>
          <p:nvPr/>
        </p:nvSpPr>
        <p:spPr>
          <a:xfrm>
            <a:off x="4183063" y="5746750"/>
            <a:ext cx="231775" cy="227013"/>
          </a:xfrm>
          <a:prstGeom prst="pentagon">
            <a:avLst/>
          </a:prstGeom>
          <a:solidFill>
            <a:srgbClr val="00B050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7925" name="TextBox 101"/>
          <p:cNvSpPr txBox="1">
            <a:spLocks noChangeArrowheads="1"/>
          </p:cNvSpPr>
          <p:nvPr/>
        </p:nvSpPr>
        <p:spPr bwMode="auto">
          <a:xfrm>
            <a:off x="4556125" y="5764213"/>
            <a:ext cx="1609725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200">
                <a:latin typeface="Calibri" pitchFamily="34" charset="0"/>
              </a:rPr>
              <a:t>Окончателен Работен план</a:t>
            </a:r>
            <a:endParaRPr lang="en-US" sz="1200">
              <a:latin typeface="Calibri" pitchFamily="34" charset="0"/>
            </a:endParaRPr>
          </a:p>
        </p:txBody>
      </p:sp>
      <p:sp>
        <p:nvSpPr>
          <p:cNvPr id="103" name="Regular Pentagon 102"/>
          <p:cNvSpPr/>
          <p:nvPr/>
        </p:nvSpPr>
        <p:spPr>
          <a:xfrm>
            <a:off x="6191250" y="5413375"/>
            <a:ext cx="228600" cy="228600"/>
          </a:xfrm>
          <a:prstGeom prst="pentagon">
            <a:avLst/>
          </a:prstGeom>
          <a:solidFill>
            <a:srgbClr val="D8D2E0"/>
          </a:solidFill>
          <a:ln w="9525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7927" name="TextBox 103"/>
          <p:cNvSpPr txBox="1">
            <a:spLocks noChangeArrowheads="1"/>
          </p:cNvSpPr>
          <p:nvPr/>
        </p:nvSpPr>
        <p:spPr bwMode="auto">
          <a:xfrm>
            <a:off x="6511925" y="5430838"/>
            <a:ext cx="1611313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200">
                <a:latin typeface="Calibri" pitchFamily="34" charset="0"/>
              </a:rPr>
              <a:t>Доклади два пъти месечно</a:t>
            </a:r>
          </a:p>
        </p:txBody>
      </p:sp>
      <p:sp>
        <p:nvSpPr>
          <p:cNvPr id="105" name="Regular Pentagon 104"/>
          <p:cNvSpPr/>
          <p:nvPr/>
        </p:nvSpPr>
        <p:spPr>
          <a:xfrm>
            <a:off x="6197600" y="5737225"/>
            <a:ext cx="228600" cy="228600"/>
          </a:xfrm>
          <a:prstGeom prst="pentagon">
            <a:avLst/>
          </a:prstGeom>
          <a:solidFill>
            <a:srgbClr val="AC98DB"/>
          </a:solidFill>
          <a:ln w="9525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7929" name="TextBox 105"/>
          <p:cNvSpPr txBox="1">
            <a:spLocks noChangeArrowheads="1"/>
          </p:cNvSpPr>
          <p:nvPr/>
        </p:nvSpPr>
        <p:spPr bwMode="auto">
          <a:xfrm>
            <a:off x="6526213" y="5753100"/>
            <a:ext cx="1611312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200">
                <a:latin typeface="Calibri" pitchFamily="34" charset="0"/>
              </a:rPr>
              <a:t>Окончателен доклад</a:t>
            </a:r>
            <a:endParaRPr lang="en-US" sz="1200">
              <a:latin typeface="Calibri" pitchFamily="34" charset="0"/>
            </a:endParaRPr>
          </a:p>
        </p:txBody>
      </p:sp>
      <p:pic>
        <p:nvPicPr>
          <p:cNvPr id="77930" name="Picture 106" descr="D:\Documents and Settings\AndreeaIoana.Alexe\Local Settings\Temporary Internet Files\Content.IE5\3R5WB4ZG\MC90044131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250" y="5121275"/>
            <a:ext cx="2794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931" name="Picture 107" descr="D:\Documents and Settings\AndreeaIoana.Alexe\Local Settings\Temporary Internet Files\Content.IE5\3R5WB4ZG\MC90044131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5450" y="1960563"/>
            <a:ext cx="2778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932" name="Rectangle 2"/>
          <p:cNvSpPr>
            <a:spLocks noChangeArrowheads="1"/>
          </p:cNvSpPr>
          <p:nvPr/>
        </p:nvSpPr>
        <p:spPr bwMode="auto">
          <a:xfrm>
            <a:off x="1411288" y="5148263"/>
            <a:ext cx="82867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200">
                <a:latin typeface="Calibri" pitchFamily="34" charset="0"/>
              </a:rPr>
              <a:t>завършен</a:t>
            </a:r>
            <a:endParaRPr lang="en-US" sz="1200">
              <a:latin typeface="Calibri" pitchFamily="34" charset="0"/>
            </a:endParaRPr>
          </a:p>
        </p:txBody>
      </p:sp>
      <p:pic>
        <p:nvPicPr>
          <p:cNvPr id="77933" name="Picture 108" descr="D:\Documents and Settings\AndreeaIoana.Alexe\Local Settings\Temporary Internet Files\Content.IE5\3R5WB4ZG\MC90044131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1150" y="2389188"/>
            <a:ext cx="2794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934" name="Picture 109" descr="D:\Documents and Settings\AndreeaIoana.Alexe\Local Settings\Temporary Internet Files\Content.IE5\3R5WB4ZG\MC90044131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9425" y="2771775"/>
            <a:ext cx="279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935" name="Picture 111" descr="D:\Documents and Settings\AndreeaIoana.Alexe\Local Settings\Temporary Internet Files\Content.IE5\3R5WB4ZG\MC90044131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65938" y="3443288"/>
            <a:ext cx="2794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" name="Regular Pentagon 113"/>
          <p:cNvSpPr/>
          <p:nvPr/>
        </p:nvSpPr>
        <p:spPr>
          <a:xfrm>
            <a:off x="7180263" y="4748213"/>
            <a:ext cx="138112" cy="136525"/>
          </a:xfrm>
          <a:prstGeom prst="pentagon">
            <a:avLst/>
          </a:prstGeom>
          <a:solidFill>
            <a:srgbClr val="D8D2E0"/>
          </a:solidFill>
          <a:ln w="9525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5" name="Regular Pentagon 114"/>
          <p:cNvSpPr/>
          <p:nvPr/>
        </p:nvSpPr>
        <p:spPr>
          <a:xfrm>
            <a:off x="7553325" y="4759325"/>
            <a:ext cx="136525" cy="136525"/>
          </a:xfrm>
          <a:prstGeom prst="pentagon">
            <a:avLst/>
          </a:prstGeom>
          <a:solidFill>
            <a:srgbClr val="D8D2E0"/>
          </a:solidFill>
          <a:ln w="9525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77938" name="Picture 115" descr="D:\Documents and Settings\AndreeaIoana.Alexe\Local Settings\Temporary Internet Files\Content.IE5\3R5WB4ZG\MC90044131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3075" y="2582863"/>
            <a:ext cx="2778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939" name="Picture 110" descr="D:\Documents and Settings\AndreeaIoana.Alexe\Local Settings\Temporary Internet Files\Content.IE5\3R5WB4ZG\MC90044131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62763" y="2971800"/>
            <a:ext cx="279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940" name="Picture 116" descr="D:\Documents and Settings\AndreeaIoana.Alexe\Local Settings\Temporary Internet Files\Content.IE5\3R5WB4ZG\MC90044131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0063" y="3195638"/>
            <a:ext cx="27781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941" name="Picture 117" descr="D:\Documents and Settings\AndreeaIoana.Alexe\Local Settings\Temporary Internet Files\Content.IE5\3R5WB4ZG\MC90044131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1050" y="3846513"/>
            <a:ext cx="2778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942" name="Picture 118" descr="D:\Documents and Settings\AndreeaIoana.Alexe\Local Settings\Temporary Internet Files\Content.IE5\3R5WB4ZG\MC90044131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575" y="4046538"/>
            <a:ext cx="2794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2"/>
          <p:cNvSpPr>
            <a:spLocks noGrp="1"/>
          </p:cNvSpPr>
          <p:nvPr>
            <p:ph type="title"/>
          </p:nvPr>
        </p:nvSpPr>
        <p:spPr>
          <a:xfrm>
            <a:off x="457200" y="201613"/>
            <a:ext cx="8229600" cy="804862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bg-BG" sz="3200" smtClean="0">
                <a:ea typeface="ＭＳ Ｐゴシック"/>
                <a:cs typeface="ＭＳ Ｐゴシック"/>
              </a:rPr>
              <a:t>Преглед на основните резултати и напредъка</a:t>
            </a:r>
            <a:endParaRPr lang="en-US" sz="3200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73738" cy="8604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600" dirty="0" smtClean="0"/>
              <a:t>Преглед на основните резултати и напредъка</a:t>
            </a:r>
            <a:endParaRPr lang="en-GB" sz="2600" dirty="0"/>
          </a:p>
        </p:txBody>
      </p:sp>
      <p:sp>
        <p:nvSpPr>
          <p:cNvPr id="95" name="Pentagon 94"/>
          <p:cNvSpPr/>
          <p:nvPr/>
        </p:nvSpPr>
        <p:spPr>
          <a:xfrm>
            <a:off x="403225" y="1316038"/>
            <a:ext cx="311150" cy="5480050"/>
          </a:xfrm>
          <a:prstGeom prst="homePlate">
            <a:avLst>
              <a:gd name="adj" fmla="val 0"/>
            </a:avLst>
          </a:prstGeom>
          <a:solidFill>
            <a:schemeClr val="accent2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200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364413" y="1101725"/>
            <a:ext cx="914400" cy="914400"/>
          </a:xfrm>
          <a:prstGeom prst="rect">
            <a:avLst/>
          </a:prstGeom>
          <a:noFill/>
          <a:ln w="0">
            <a:noFill/>
          </a:ln>
        </p:spPr>
        <p:txBody>
          <a:bodyPr wrap="none" lIns="72000" tIns="72000" rIns="72000" bIns="72000"/>
          <a:lstStyle/>
          <a:p>
            <a:pPr marL="285750" indent="-285750"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defRPr/>
            </a:pPr>
            <a:r>
              <a:rPr lang="bg-BG" sz="1100" b="1" kern="0" dirty="0">
                <a:solidFill>
                  <a:sysClr val="windowText" lastClr="000000"/>
                </a:solidFill>
                <a:latin typeface="+mn-lt"/>
              </a:rPr>
              <a:t>Напредък</a:t>
            </a:r>
            <a:endParaRPr lang="el-GR" sz="1100" b="1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8102600" y="1101725"/>
            <a:ext cx="914400" cy="914400"/>
          </a:xfrm>
          <a:prstGeom prst="rect">
            <a:avLst/>
          </a:prstGeom>
          <a:noFill/>
          <a:ln w="0">
            <a:noFill/>
          </a:ln>
        </p:spPr>
        <p:txBody>
          <a:bodyPr wrap="none" lIns="72000" tIns="72000" rIns="72000" bIns="72000"/>
          <a:lstStyle/>
          <a:p>
            <a:pPr marL="285750" indent="-285750"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defRPr/>
            </a:pPr>
            <a:r>
              <a:rPr lang="bg-BG" sz="1100" b="1" kern="0" dirty="0">
                <a:solidFill>
                  <a:sysClr val="windowText" lastClr="000000"/>
                </a:solidFill>
                <a:latin typeface="+mn-lt"/>
              </a:rPr>
              <a:t>Текущо </a:t>
            </a:r>
          </a:p>
          <a:p>
            <a:pPr marL="285750" indent="-285750"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defRPr/>
            </a:pPr>
            <a:r>
              <a:rPr lang="bg-BG" sz="1100" b="1" kern="0" dirty="0">
                <a:solidFill>
                  <a:sysClr val="windowText" lastClr="000000"/>
                </a:solidFill>
                <a:latin typeface="+mn-lt"/>
              </a:rPr>
              <a:t>състояние</a:t>
            </a:r>
            <a:endParaRPr lang="el-GR" sz="1100" b="1" kern="0" dirty="0">
              <a:solidFill>
                <a:sysClr val="windowText" lastClr="000000"/>
              </a:solidFill>
              <a:latin typeface="+mn-lt"/>
            </a:endParaRPr>
          </a:p>
        </p:txBody>
      </p:sp>
      <p:grpSp>
        <p:nvGrpSpPr>
          <p:cNvPr id="80901" name="Group 4"/>
          <p:cNvGrpSpPr>
            <a:grpSpLocks/>
          </p:cNvGrpSpPr>
          <p:nvPr/>
        </p:nvGrpSpPr>
        <p:grpSpPr bwMode="auto">
          <a:xfrm>
            <a:off x="7839075" y="474663"/>
            <a:ext cx="446088" cy="157162"/>
            <a:chOff x="1220" y="1746"/>
            <a:chExt cx="304" cy="99"/>
          </a:xfrm>
        </p:grpSpPr>
        <p:sp>
          <p:nvSpPr>
            <p:cNvPr id="175" name="Rectangle 5"/>
            <p:cNvSpPr>
              <a:spLocks noChangeAspect="1" noChangeArrowheads="1"/>
            </p:cNvSpPr>
            <p:nvPr/>
          </p:nvSpPr>
          <p:spPr bwMode="auto">
            <a:xfrm>
              <a:off x="1367" y="1752"/>
              <a:ext cx="15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en-US" sz="900" kern="0" dirty="0" smtClean="0">
                  <a:solidFill>
                    <a:srgbClr val="000000"/>
                  </a:solidFill>
                </a:rPr>
                <a:t>50%</a:t>
              </a:r>
            </a:p>
          </p:txBody>
        </p:sp>
        <p:grpSp>
          <p:nvGrpSpPr>
            <p:cNvPr id="80995" name="Group 6"/>
            <p:cNvGrpSpPr>
              <a:grpSpLocks/>
            </p:cNvGrpSpPr>
            <p:nvPr/>
          </p:nvGrpSpPr>
          <p:grpSpPr bwMode="auto">
            <a:xfrm>
              <a:off x="1220" y="1746"/>
              <a:ext cx="99" cy="99"/>
              <a:chOff x="1220" y="1746"/>
              <a:chExt cx="99" cy="99"/>
            </a:xfrm>
          </p:grpSpPr>
          <p:sp>
            <p:nvSpPr>
              <p:cNvPr id="177" name="Oval 7"/>
              <p:cNvSpPr>
                <a:spLocks noChangeAspect="1" noChangeArrowheads="1"/>
              </p:cNvSpPr>
              <p:nvPr/>
            </p:nvSpPr>
            <p:spPr bwMode="auto">
              <a:xfrm>
                <a:off x="1220" y="1746"/>
                <a:ext cx="101" cy="99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kern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8" name="Arc 8"/>
              <p:cNvSpPr>
                <a:spLocks noChangeAspect="1"/>
              </p:cNvSpPr>
              <p:nvPr/>
            </p:nvSpPr>
            <p:spPr bwMode="auto">
              <a:xfrm>
                <a:off x="1270" y="1746"/>
                <a:ext cx="51" cy="99"/>
              </a:xfrm>
              <a:custGeom>
                <a:avLst/>
                <a:gdLst>
                  <a:gd name="T0" fmla="*/ 0 w 21600"/>
                  <a:gd name="T1" fmla="*/ 0 h 43200"/>
                  <a:gd name="T2" fmla="*/ 0 w 21600"/>
                  <a:gd name="T3" fmla="*/ 99 h 43200"/>
                  <a:gd name="T4" fmla="*/ 0 w 21600"/>
                  <a:gd name="T5" fmla="*/ 50 h 432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200"/>
                  <a:gd name="T11" fmla="*/ 21600 w 216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8"/>
                      <a:pt x="11930" y="43198"/>
                      <a:pt x="1" y="43199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8"/>
                      <a:pt x="11930" y="43198"/>
                      <a:pt x="1" y="43199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00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+mn-lt"/>
                </a:endParaRPr>
              </a:p>
            </p:txBody>
          </p:sp>
        </p:grpSp>
      </p:grpSp>
      <p:grpSp>
        <p:nvGrpSpPr>
          <p:cNvPr id="80902" name="Group 9"/>
          <p:cNvGrpSpPr>
            <a:grpSpLocks/>
          </p:cNvGrpSpPr>
          <p:nvPr/>
        </p:nvGrpSpPr>
        <p:grpSpPr bwMode="auto">
          <a:xfrm>
            <a:off x="7839075" y="276225"/>
            <a:ext cx="446088" cy="155575"/>
            <a:chOff x="1220" y="1614"/>
            <a:chExt cx="304" cy="98"/>
          </a:xfrm>
        </p:grpSpPr>
        <p:sp>
          <p:nvSpPr>
            <p:cNvPr id="171" name="Rectangle 10"/>
            <p:cNvSpPr>
              <a:spLocks noChangeAspect="1" noChangeArrowheads="1"/>
            </p:cNvSpPr>
            <p:nvPr/>
          </p:nvSpPr>
          <p:spPr bwMode="auto">
            <a:xfrm>
              <a:off x="1367" y="1619"/>
              <a:ext cx="15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en-US" sz="900" kern="0" dirty="0" smtClean="0">
                  <a:solidFill>
                    <a:srgbClr val="000000"/>
                  </a:solidFill>
                </a:rPr>
                <a:t>75%</a:t>
              </a:r>
            </a:p>
          </p:txBody>
        </p:sp>
        <p:grpSp>
          <p:nvGrpSpPr>
            <p:cNvPr id="80991" name="Group 11"/>
            <p:cNvGrpSpPr>
              <a:grpSpLocks/>
            </p:cNvGrpSpPr>
            <p:nvPr/>
          </p:nvGrpSpPr>
          <p:grpSpPr bwMode="auto">
            <a:xfrm>
              <a:off x="1220" y="1614"/>
              <a:ext cx="99" cy="98"/>
              <a:chOff x="1220" y="1614"/>
              <a:chExt cx="99" cy="98"/>
            </a:xfrm>
          </p:grpSpPr>
          <p:sp>
            <p:nvSpPr>
              <p:cNvPr id="173" name="Oval 12"/>
              <p:cNvSpPr>
                <a:spLocks noChangeAspect="1" noChangeArrowheads="1"/>
              </p:cNvSpPr>
              <p:nvPr/>
            </p:nvSpPr>
            <p:spPr bwMode="auto">
              <a:xfrm>
                <a:off x="1220" y="1614"/>
                <a:ext cx="101" cy="98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kern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4" name="Arc 13"/>
              <p:cNvSpPr>
                <a:spLocks noChangeAspect="1"/>
              </p:cNvSpPr>
              <p:nvPr/>
            </p:nvSpPr>
            <p:spPr bwMode="auto">
              <a:xfrm>
                <a:off x="1220" y="1614"/>
                <a:ext cx="101" cy="98"/>
              </a:xfrm>
              <a:custGeom>
                <a:avLst/>
                <a:gdLst>
                  <a:gd name="T0" fmla="*/ 49 w 43199"/>
                  <a:gd name="T1" fmla="*/ 0 h 43200"/>
                  <a:gd name="T2" fmla="*/ 0 w 43199"/>
                  <a:gd name="T3" fmla="*/ 49 h 43200"/>
                  <a:gd name="T4" fmla="*/ 49 w 43199"/>
                  <a:gd name="T5" fmla="*/ 49 h 43200"/>
                  <a:gd name="T6" fmla="*/ 0 60000 65536"/>
                  <a:gd name="T7" fmla="*/ 0 60000 65536"/>
                  <a:gd name="T8" fmla="*/ 0 60000 65536"/>
                  <a:gd name="T9" fmla="*/ 0 w 43199"/>
                  <a:gd name="T10" fmla="*/ 0 h 43200"/>
                  <a:gd name="T11" fmla="*/ 43199 w 43199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9" h="43200" fill="none" extrusionOk="0">
                    <a:moveTo>
                      <a:pt x="21598" y="0"/>
                    </a:moveTo>
                    <a:cubicBezTo>
                      <a:pt x="33528" y="0"/>
                      <a:pt x="43199" y="9670"/>
                      <a:pt x="43199" y="21600"/>
                    </a:cubicBezTo>
                    <a:cubicBezTo>
                      <a:pt x="43199" y="33529"/>
                      <a:pt x="33528" y="43200"/>
                      <a:pt x="21599" y="43200"/>
                    </a:cubicBezTo>
                    <a:cubicBezTo>
                      <a:pt x="9731" y="43200"/>
                      <a:pt x="86" y="33625"/>
                      <a:pt x="-1" y="21758"/>
                    </a:cubicBezTo>
                  </a:path>
                  <a:path w="43199" h="43200" stroke="0" extrusionOk="0">
                    <a:moveTo>
                      <a:pt x="21598" y="0"/>
                    </a:moveTo>
                    <a:cubicBezTo>
                      <a:pt x="33528" y="0"/>
                      <a:pt x="43199" y="9670"/>
                      <a:pt x="43199" y="21600"/>
                    </a:cubicBezTo>
                    <a:cubicBezTo>
                      <a:pt x="43199" y="33529"/>
                      <a:pt x="33528" y="43200"/>
                      <a:pt x="21599" y="43200"/>
                    </a:cubicBezTo>
                    <a:cubicBezTo>
                      <a:pt x="9731" y="43200"/>
                      <a:pt x="86" y="33625"/>
                      <a:pt x="-1" y="21758"/>
                    </a:cubicBezTo>
                    <a:lnTo>
                      <a:pt x="21599" y="21600"/>
                    </a:lnTo>
                    <a:close/>
                  </a:path>
                </a:pathLst>
              </a:custGeom>
              <a:solidFill>
                <a:srgbClr val="0000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+mn-lt"/>
                </a:endParaRPr>
              </a:p>
            </p:txBody>
          </p:sp>
        </p:grpSp>
      </p:grpSp>
      <p:grpSp>
        <p:nvGrpSpPr>
          <p:cNvPr id="80903" name="Group 14"/>
          <p:cNvGrpSpPr>
            <a:grpSpLocks/>
          </p:cNvGrpSpPr>
          <p:nvPr/>
        </p:nvGrpSpPr>
        <p:grpSpPr bwMode="auto">
          <a:xfrm>
            <a:off x="7839075" y="842963"/>
            <a:ext cx="830263" cy="155575"/>
            <a:chOff x="1220" y="2012"/>
            <a:chExt cx="566" cy="98"/>
          </a:xfrm>
        </p:grpSpPr>
        <p:sp>
          <p:nvSpPr>
            <p:cNvPr id="169" name="Rectangle 15"/>
            <p:cNvSpPr>
              <a:spLocks noChangeAspect="1" noChangeArrowheads="1"/>
            </p:cNvSpPr>
            <p:nvPr/>
          </p:nvSpPr>
          <p:spPr bwMode="auto">
            <a:xfrm>
              <a:off x="1367" y="2018"/>
              <a:ext cx="419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bg-BG" altLang="en-US" sz="900" kern="0" dirty="0" smtClean="0">
                  <a:solidFill>
                    <a:srgbClr val="000000"/>
                  </a:solidFill>
                </a:rPr>
                <a:t>незапочнат</a:t>
              </a:r>
              <a:endParaRPr lang="en-US" altLang="en-US" sz="900" kern="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70" name="Oval 16"/>
            <p:cNvSpPr>
              <a:spLocks noChangeAspect="1" noChangeArrowheads="1"/>
            </p:cNvSpPr>
            <p:nvPr/>
          </p:nvSpPr>
          <p:spPr bwMode="auto">
            <a:xfrm>
              <a:off x="1220" y="2012"/>
              <a:ext cx="98" cy="98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kern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80904" name="Group 17"/>
          <p:cNvGrpSpPr>
            <a:grpSpLocks/>
          </p:cNvGrpSpPr>
          <p:nvPr/>
        </p:nvGrpSpPr>
        <p:grpSpPr bwMode="auto">
          <a:xfrm>
            <a:off x="7839075" y="663575"/>
            <a:ext cx="446088" cy="157163"/>
            <a:chOff x="1220" y="1879"/>
            <a:chExt cx="304" cy="99"/>
          </a:xfrm>
        </p:grpSpPr>
        <p:sp>
          <p:nvSpPr>
            <p:cNvPr id="165" name="Rectangle 18"/>
            <p:cNvSpPr>
              <a:spLocks noChangeAspect="1" noChangeArrowheads="1"/>
            </p:cNvSpPr>
            <p:nvPr/>
          </p:nvSpPr>
          <p:spPr bwMode="auto">
            <a:xfrm>
              <a:off x="1367" y="1885"/>
              <a:ext cx="15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en-US" sz="900" kern="0" dirty="0" smtClean="0">
                  <a:solidFill>
                    <a:srgbClr val="000000"/>
                  </a:solidFill>
                </a:rPr>
                <a:t>25%</a:t>
              </a:r>
            </a:p>
          </p:txBody>
        </p:sp>
        <p:grpSp>
          <p:nvGrpSpPr>
            <p:cNvPr id="80985" name="Group 19"/>
            <p:cNvGrpSpPr>
              <a:grpSpLocks/>
            </p:cNvGrpSpPr>
            <p:nvPr/>
          </p:nvGrpSpPr>
          <p:grpSpPr bwMode="auto">
            <a:xfrm>
              <a:off x="1220" y="1879"/>
              <a:ext cx="99" cy="99"/>
              <a:chOff x="1220" y="1879"/>
              <a:chExt cx="99" cy="99"/>
            </a:xfrm>
          </p:grpSpPr>
          <p:sp>
            <p:nvSpPr>
              <p:cNvPr id="167" name="Oval 20"/>
              <p:cNvSpPr>
                <a:spLocks noChangeAspect="1" noChangeArrowheads="1"/>
              </p:cNvSpPr>
              <p:nvPr/>
            </p:nvSpPr>
            <p:spPr bwMode="auto">
              <a:xfrm>
                <a:off x="1220" y="1879"/>
                <a:ext cx="101" cy="99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kern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8" name="Arc 21"/>
              <p:cNvSpPr>
                <a:spLocks noChangeAspect="1"/>
              </p:cNvSpPr>
              <p:nvPr/>
            </p:nvSpPr>
            <p:spPr bwMode="auto">
              <a:xfrm>
                <a:off x="1270" y="1879"/>
                <a:ext cx="51" cy="50"/>
              </a:xfrm>
              <a:custGeom>
                <a:avLst/>
                <a:gdLst>
                  <a:gd name="T0" fmla="*/ 0 w 21600"/>
                  <a:gd name="T1" fmla="*/ 0 h 21600"/>
                  <a:gd name="T2" fmla="*/ 49 w 21600"/>
                  <a:gd name="T3" fmla="*/ 50 h 21600"/>
                  <a:gd name="T4" fmla="*/ 0 w 21600"/>
                  <a:gd name="T5" fmla="*/ 5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00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+mn-lt"/>
                </a:endParaRPr>
              </a:p>
            </p:txBody>
          </p:sp>
        </p:grpSp>
      </p:grpSp>
      <p:grpSp>
        <p:nvGrpSpPr>
          <p:cNvPr id="80905" name="Group 22"/>
          <p:cNvGrpSpPr>
            <a:grpSpLocks/>
          </p:cNvGrpSpPr>
          <p:nvPr/>
        </p:nvGrpSpPr>
        <p:grpSpPr bwMode="auto">
          <a:xfrm>
            <a:off x="7839075" y="74613"/>
            <a:ext cx="509588" cy="155575"/>
            <a:chOff x="1220" y="1481"/>
            <a:chExt cx="348" cy="98"/>
          </a:xfrm>
        </p:grpSpPr>
        <p:sp>
          <p:nvSpPr>
            <p:cNvPr id="163" name="Rectangle 23"/>
            <p:cNvSpPr>
              <a:spLocks noChangeAspect="1" noChangeArrowheads="1"/>
            </p:cNvSpPr>
            <p:nvPr/>
          </p:nvSpPr>
          <p:spPr bwMode="auto">
            <a:xfrm>
              <a:off x="1367" y="1487"/>
              <a:ext cx="20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en-US" sz="900" kern="0" dirty="0" smtClean="0">
                  <a:solidFill>
                    <a:srgbClr val="000000"/>
                  </a:solidFill>
                </a:rPr>
                <a:t>100%</a:t>
              </a:r>
            </a:p>
          </p:txBody>
        </p:sp>
        <p:sp>
          <p:nvSpPr>
            <p:cNvPr id="164" name="Oval 24"/>
            <p:cNvSpPr>
              <a:spLocks noChangeAspect="1" noChangeArrowheads="1"/>
            </p:cNvSpPr>
            <p:nvPr/>
          </p:nvSpPr>
          <p:spPr bwMode="auto">
            <a:xfrm>
              <a:off x="1220" y="1481"/>
              <a:ext cx="99" cy="98"/>
            </a:xfrm>
            <a:prstGeom prst="ellipse">
              <a:avLst/>
            </a:prstGeom>
            <a:solidFill>
              <a:srgbClr val="0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kern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70" name="Rectangle 69"/>
          <p:cNvSpPr/>
          <p:nvPr/>
        </p:nvSpPr>
        <p:spPr>
          <a:xfrm>
            <a:off x="6343650" y="161925"/>
            <a:ext cx="182563" cy="182563"/>
          </a:xfrm>
          <a:prstGeom prst="rect">
            <a:avLst/>
          </a:prstGeom>
          <a:solidFill>
            <a:srgbClr val="92D050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200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43650" y="446088"/>
            <a:ext cx="182563" cy="182562"/>
          </a:xfrm>
          <a:prstGeom prst="rect">
            <a:avLst/>
          </a:prstGeom>
          <a:solidFill>
            <a:schemeClr val="accent2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200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343650" y="727075"/>
            <a:ext cx="182563" cy="182563"/>
          </a:xfrm>
          <a:prstGeom prst="rect">
            <a:avLst/>
          </a:prstGeom>
          <a:solidFill>
            <a:srgbClr val="FF0000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200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0909" name="TextBox 2"/>
          <p:cNvSpPr txBox="1">
            <a:spLocks noChangeArrowheads="1"/>
          </p:cNvSpPr>
          <p:nvPr/>
        </p:nvSpPr>
        <p:spPr bwMode="auto">
          <a:xfrm>
            <a:off x="6613525" y="174625"/>
            <a:ext cx="584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В срок</a:t>
            </a:r>
            <a:endParaRPr lang="en-US" sz="9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0910" name="TextBox 72"/>
          <p:cNvSpPr txBox="1">
            <a:spLocks noChangeArrowheads="1"/>
          </p:cNvSpPr>
          <p:nvPr/>
        </p:nvSpPr>
        <p:spPr bwMode="auto">
          <a:xfrm>
            <a:off x="6613525" y="477838"/>
            <a:ext cx="1014413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В риск</a:t>
            </a:r>
            <a:r>
              <a:rPr lang="en-US" sz="900">
                <a:solidFill>
                  <a:srgbClr val="000000"/>
                </a:solidFill>
                <a:latin typeface="Calibri" pitchFamily="34" charset="0"/>
              </a:rPr>
              <a:t>/</a:t>
            </a: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забавяния</a:t>
            </a:r>
            <a:endParaRPr lang="en-US" sz="9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0911" name="TextBox 73"/>
          <p:cNvSpPr txBox="1">
            <a:spLocks noChangeArrowheads="1"/>
          </p:cNvSpPr>
          <p:nvPr/>
        </p:nvSpPr>
        <p:spPr bwMode="auto">
          <a:xfrm>
            <a:off x="6613525" y="757238"/>
            <a:ext cx="12255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В голям риск/пропуснат</a:t>
            </a:r>
            <a:endParaRPr lang="en-US" sz="9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334125" y="1101725"/>
            <a:ext cx="920750" cy="268288"/>
          </a:xfrm>
          <a:prstGeom prst="rect">
            <a:avLst/>
          </a:prstGeom>
          <a:noFill/>
          <a:ln w="0">
            <a:noFill/>
          </a:ln>
        </p:spPr>
        <p:txBody>
          <a:bodyPr wrap="none" lIns="72000" tIns="72000" rIns="72000" bIns="72000"/>
          <a:lstStyle/>
          <a:p>
            <a:pPr marL="285750" indent="-285750"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defRPr/>
            </a:pPr>
            <a:r>
              <a:rPr lang="bg-BG" sz="1100" b="1" kern="0" dirty="0">
                <a:solidFill>
                  <a:sysClr val="windowText" lastClr="000000"/>
                </a:solidFill>
                <a:latin typeface="+mn-lt"/>
              </a:rPr>
              <a:t>Отговорник</a:t>
            </a:r>
            <a:endParaRPr lang="el-GR" sz="1100" b="1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17525" y="1722438"/>
            <a:ext cx="1204913" cy="573087"/>
          </a:xfrm>
          <a:prstGeom prst="rect">
            <a:avLst/>
          </a:prstGeom>
          <a:noFill/>
          <a:ln w="0">
            <a:noFill/>
          </a:ln>
        </p:spPr>
        <p:txBody>
          <a:bodyPr lIns="72000" tIns="72000" rIns="72000" bIns="72000"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rgbClr val="FFE600"/>
              </a:buClr>
              <a:buSzPct val="70000"/>
              <a:defRPr/>
            </a:pPr>
            <a:endParaRPr lang="el-GR" sz="1100" b="1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0914" name="TextBox 56"/>
          <p:cNvSpPr txBox="1">
            <a:spLocks noChangeArrowheads="1"/>
          </p:cNvSpPr>
          <p:nvPr/>
        </p:nvSpPr>
        <p:spPr bwMode="auto">
          <a:xfrm>
            <a:off x="6548438" y="1741488"/>
            <a:ext cx="1100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  <a:buClr>
                <a:srgbClr val="00292C"/>
              </a:buClr>
            </a:pP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Одитор </a:t>
            </a:r>
            <a:r>
              <a:rPr lang="en-US" sz="900">
                <a:solidFill>
                  <a:srgbClr val="000000"/>
                </a:solidFill>
                <a:latin typeface="Calibri" pitchFamily="34" charset="0"/>
              </a:rPr>
              <a:t>/ </a:t>
            </a: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Пенсионен фонд</a:t>
            </a:r>
            <a:endParaRPr lang="en-US" sz="9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5" name="Pentagon 64"/>
          <p:cNvSpPr/>
          <p:nvPr/>
        </p:nvSpPr>
        <p:spPr>
          <a:xfrm>
            <a:off x="495300" y="1624013"/>
            <a:ext cx="1376363" cy="717550"/>
          </a:xfrm>
          <a:prstGeom prst="homePlate">
            <a:avLst>
              <a:gd name="adj" fmla="val 35484"/>
            </a:avLst>
          </a:prstGeom>
          <a:solidFill>
            <a:schemeClr val="accent5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0916" name="TextBox 65"/>
          <p:cNvSpPr txBox="1">
            <a:spLocks noChangeArrowheads="1"/>
          </p:cNvSpPr>
          <p:nvPr/>
        </p:nvSpPr>
        <p:spPr bwMode="auto">
          <a:xfrm>
            <a:off x="487363" y="1724025"/>
            <a:ext cx="1208087" cy="4572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lIns="72000" tIns="72000" rIns="72000" bIns="72000"/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 b="1">
                <a:latin typeface="Calibri" pitchFamily="34" charset="0"/>
              </a:rPr>
              <a:t>Работен план</a:t>
            </a:r>
            <a:endParaRPr lang="en-US" sz="1100" b="1">
              <a:latin typeface="Calibri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1931988" y="2436813"/>
            <a:ext cx="6950075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3509963" y="1101725"/>
            <a:ext cx="920750" cy="268288"/>
          </a:xfrm>
          <a:prstGeom prst="rect">
            <a:avLst/>
          </a:prstGeom>
          <a:noFill/>
          <a:ln w="0">
            <a:noFill/>
          </a:ln>
        </p:spPr>
        <p:txBody>
          <a:bodyPr wrap="none" lIns="72000" tIns="72000" rIns="72000" bIns="72000"/>
          <a:lstStyle/>
          <a:p>
            <a:pPr marL="285750" indent="-285750"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defRPr/>
            </a:pPr>
            <a:r>
              <a:rPr lang="bg-BG" sz="1100" b="1" kern="0" dirty="0">
                <a:solidFill>
                  <a:sysClr val="windowText" lastClr="000000"/>
                </a:solidFill>
                <a:latin typeface="+mn-lt"/>
              </a:rPr>
              <a:t>Напредък</a:t>
            </a:r>
            <a:endParaRPr lang="el-GR" sz="1100" b="1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60425" y="1101725"/>
            <a:ext cx="919163" cy="268288"/>
          </a:xfrm>
          <a:prstGeom prst="rect">
            <a:avLst/>
          </a:prstGeom>
          <a:noFill/>
          <a:ln w="0">
            <a:noFill/>
          </a:ln>
        </p:spPr>
        <p:txBody>
          <a:bodyPr wrap="none" lIns="72000" tIns="72000" rIns="72000" bIns="72000"/>
          <a:lstStyle/>
          <a:p>
            <a:pPr marL="285750" indent="-285750"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defRPr/>
            </a:pPr>
            <a:r>
              <a:rPr lang="bg-BG" sz="1100" b="1" kern="0" dirty="0">
                <a:solidFill>
                  <a:sysClr val="windowText" lastClr="000000"/>
                </a:solidFill>
                <a:latin typeface="+mn-lt"/>
              </a:rPr>
              <a:t>Област</a:t>
            </a:r>
            <a:endParaRPr lang="el-GR" sz="1100" b="1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0920" name="TextBox 78"/>
          <p:cNvSpPr txBox="1">
            <a:spLocks noChangeArrowheads="1"/>
          </p:cNvSpPr>
          <p:nvPr/>
        </p:nvSpPr>
        <p:spPr bwMode="auto">
          <a:xfrm>
            <a:off x="1841500" y="2470150"/>
            <a:ext cx="47371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7338" indent="-287338">
              <a:spcBef>
                <a:spcPts val="300"/>
              </a:spcBef>
              <a:spcAft>
                <a:spcPts val="300"/>
              </a:spcAft>
              <a:buClr>
                <a:srgbClr val="202020"/>
              </a:buClr>
              <a:buFont typeface="Arial" charset="0"/>
              <a:buChar char="►"/>
            </a:pPr>
            <a:r>
              <a:rPr lang="en-US" sz="900">
                <a:solidFill>
                  <a:srgbClr val="000000"/>
                </a:solidFill>
                <a:latin typeface="Calibri" pitchFamily="34" charset="0"/>
              </a:rPr>
              <a:t>XXX</a:t>
            </a:r>
            <a:endParaRPr lang="en-US" sz="900">
              <a:solidFill>
                <a:srgbClr val="080808"/>
              </a:solidFill>
              <a:latin typeface="Calibri" pitchFamily="34" charset="0"/>
            </a:endParaRPr>
          </a:p>
        </p:txBody>
      </p:sp>
      <p:sp>
        <p:nvSpPr>
          <p:cNvPr id="80921" name="TextBox 85"/>
          <p:cNvSpPr txBox="1">
            <a:spLocks noChangeArrowheads="1"/>
          </p:cNvSpPr>
          <p:nvPr/>
        </p:nvSpPr>
        <p:spPr bwMode="auto">
          <a:xfrm>
            <a:off x="6561138" y="2632075"/>
            <a:ext cx="1049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  <a:buClr>
                <a:srgbClr val="00292C"/>
              </a:buClr>
            </a:pP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Одитор / Пенсионен фонд</a:t>
            </a:r>
            <a:endParaRPr lang="en-US" sz="9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7" name="Pentagon 86"/>
          <p:cNvSpPr/>
          <p:nvPr/>
        </p:nvSpPr>
        <p:spPr>
          <a:xfrm>
            <a:off x="485775" y="2519363"/>
            <a:ext cx="1376363" cy="661987"/>
          </a:xfrm>
          <a:prstGeom prst="homePlate">
            <a:avLst>
              <a:gd name="adj" fmla="val 35484"/>
            </a:avLst>
          </a:prstGeom>
          <a:solidFill>
            <a:schemeClr val="accent5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0923" name="TextBox 87"/>
          <p:cNvSpPr txBox="1">
            <a:spLocks noChangeArrowheads="1"/>
          </p:cNvSpPr>
          <p:nvPr/>
        </p:nvSpPr>
        <p:spPr bwMode="auto">
          <a:xfrm>
            <a:off x="498475" y="2635250"/>
            <a:ext cx="1373188" cy="78263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lIns="72000" tIns="72000" rIns="72000" bIns="72000"/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 b="1">
                <a:latin typeface="Calibri" pitchFamily="34" charset="0"/>
              </a:rPr>
              <a:t>Информация за предоставяне от ПФ</a:t>
            </a:r>
            <a:endParaRPr lang="en-US" sz="1100" b="1">
              <a:latin typeface="Calibri" pitchFamily="34" charset="0"/>
            </a:endParaRPr>
          </a:p>
        </p:txBody>
      </p:sp>
      <p:grpSp>
        <p:nvGrpSpPr>
          <p:cNvPr id="80924" name="Group 88"/>
          <p:cNvGrpSpPr>
            <a:grpSpLocks/>
          </p:cNvGrpSpPr>
          <p:nvPr/>
        </p:nvGrpSpPr>
        <p:grpSpPr bwMode="auto">
          <a:xfrm>
            <a:off x="7513638" y="2509838"/>
            <a:ext cx="1347787" cy="592137"/>
            <a:chOff x="7524918" y="3589675"/>
            <a:chExt cx="1348378" cy="591705"/>
          </a:xfrm>
        </p:grpSpPr>
        <p:grpSp>
          <p:nvGrpSpPr>
            <p:cNvPr id="80978" name="Group 89"/>
            <p:cNvGrpSpPr>
              <a:grpSpLocks/>
            </p:cNvGrpSpPr>
            <p:nvPr/>
          </p:nvGrpSpPr>
          <p:grpSpPr bwMode="auto">
            <a:xfrm>
              <a:off x="7524918" y="3589675"/>
              <a:ext cx="1348378" cy="591705"/>
              <a:chOff x="7557164" y="3228153"/>
              <a:chExt cx="1348378" cy="591705"/>
            </a:xfrm>
          </p:grpSpPr>
          <p:sp>
            <p:nvSpPr>
              <p:cNvPr id="92" name="Pentagon 91"/>
              <p:cNvSpPr/>
              <p:nvPr/>
            </p:nvSpPr>
            <p:spPr>
              <a:xfrm>
                <a:off x="7557164" y="3228153"/>
                <a:ext cx="1348378" cy="588532"/>
              </a:xfrm>
              <a:prstGeom prst="homePlate">
                <a:avLst>
                  <a:gd name="adj" fmla="val 0"/>
                </a:avLst>
              </a:prstGeom>
              <a:solidFill>
                <a:schemeClr val="bg1">
                  <a:lumMod val="20000"/>
                  <a:lumOff val="80000"/>
                </a:schemeClr>
              </a:solidFill>
              <a:ln w="38100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l-GR" sz="1200" kern="0" dirty="0">
                  <a:solidFill>
                    <a:srgbClr val="000000"/>
                  </a:solidFill>
                  <a:latin typeface="+mn-lt"/>
                </a:endParaRPr>
              </a:p>
            </p:txBody>
          </p:sp>
          <p:cxnSp>
            <p:nvCxnSpPr>
              <p:cNvPr id="80981" name="Straight Connector 92"/>
              <p:cNvCxnSpPr>
                <a:cxnSpLocks noChangeShapeType="1"/>
              </p:cNvCxnSpPr>
              <p:nvPr/>
            </p:nvCxnSpPr>
            <p:spPr bwMode="auto">
              <a:xfrm>
                <a:off x="8270970" y="3234642"/>
                <a:ext cx="0" cy="585216"/>
              </a:xfrm>
              <a:prstGeom prst="line">
                <a:avLst/>
              </a:prstGeom>
              <a:noFill/>
              <a:ln w="38100" algn="ctr">
                <a:solidFill>
                  <a:srgbClr val="FFFFFF"/>
                </a:solidFill>
                <a:round/>
                <a:headEnd/>
                <a:tailEnd/>
              </a:ln>
            </p:spPr>
          </p:cxnSp>
        </p:grpSp>
        <p:sp>
          <p:nvSpPr>
            <p:cNvPr id="91" name="Oval 16"/>
            <p:cNvSpPr>
              <a:spLocks noChangeArrowheads="1"/>
            </p:cNvSpPr>
            <p:nvPr/>
          </p:nvSpPr>
          <p:spPr bwMode="auto">
            <a:xfrm>
              <a:off x="8388897" y="3741964"/>
              <a:ext cx="292228" cy="288714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 kern="0">
                <a:solidFill>
                  <a:sysClr val="windowText" lastClr="000000"/>
                </a:solidFill>
                <a:latin typeface="+mn-lt"/>
              </a:endParaRPr>
            </a:p>
          </p:txBody>
        </p:sp>
      </p:grpSp>
      <p:grpSp>
        <p:nvGrpSpPr>
          <p:cNvPr id="80925" name="Group 101"/>
          <p:cNvGrpSpPr>
            <a:grpSpLocks/>
          </p:cNvGrpSpPr>
          <p:nvPr/>
        </p:nvGrpSpPr>
        <p:grpSpPr bwMode="auto">
          <a:xfrm>
            <a:off x="7504113" y="1631950"/>
            <a:ext cx="1347787" cy="587375"/>
            <a:chOff x="7524918" y="4770852"/>
            <a:chExt cx="1348378" cy="588596"/>
          </a:xfrm>
        </p:grpSpPr>
        <p:sp>
          <p:nvSpPr>
            <p:cNvPr id="103" name="Pentagon 102"/>
            <p:cNvSpPr/>
            <p:nvPr/>
          </p:nvSpPr>
          <p:spPr>
            <a:xfrm>
              <a:off x="7524918" y="4770852"/>
              <a:ext cx="1348378" cy="588596"/>
            </a:xfrm>
            <a:prstGeom prst="homePlate">
              <a:avLst>
                <a:gd name="adj" fmla="val 0"/>
              </a:avLst>
            </a:prstGeom>
            <a:solidFill>
              <a:schemeClr val="bg1">
                <a:lumMod val="20000"/>
                <a:lumOff val="80000"/>
              </a:scheme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 sz="1200" kern="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7624974" y="4882208"/>
              <a:ext cx="455813" cy="365884"/>
            </a:xfrm>
            <a:prstGeom prst="rect">
              <a:avLst/>
            </a:prstGeom>
            <a:solidFill>
              <a:srgbClr val="92D050"/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 sz="1200" kern="0" dirty="0">
                <a:solidFill>
                  <a:srgbClr val="000000"/>
                </a:solidFill>
                <a:latin typeface="+mn-lt"/>
              </a:endParaRPr>
            </a:p>
          </p:txBody>
        </p:sp>
        <p:cxnSp>
          <p:nvCxnSpPr>
            <p:cNvPr id="80977" name="Straight Connector 104"/>
            <p:cNvCxnSpPr>
              <a:cxnSpLocks noChangeShapeType="1"/>
            </p:cNvCxnSpPr>
            <p:nvPr/>
          </p:nvCxnSpPr>
          <p:spPr bwMode="auto">
            <a:xfrm>
              <a:off x="8238724" y="4774232"/>
              <a:ext cx="0" cy="585216"/>
            </a:xfrm>
            <a:prstGeom prst="line">
              <a:avLst/>
            </a:prstGeom>
            <a:noFill/>
            <a:ln w="38100" algn="ctr">
              <a:solidFill>
                <a:srgbClr val="FFFFFF"/>
              </a:solidFill>
              <a:round/>
              <a:headEnd/>
              <a:tailEnd/>
            </a:ln>
          </p:spPr>
        </p:cxnSp>
      </p:grpSp>
      <p:sp>
        <p:nvSpPr>
          <p:cNvPr id="80926" name="TextBox 82"/>
          <p:cNvSpPr txBox="1">
            <a:spLocks noChangeArrowheads="1"/>
          </p:cNvSpPr>
          <p:nvPr/>
        </p:nvSpPr>
        <p:spPr bwMode="auto">
          <a:xfrm>
            <a:off x="1831975" y="1644650"/>
            <a:ext cx="4602163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7338" indent="-287338">
              <a:spcBef>
                <a:spcPts val="300"/>
              </a:spcBef>
              <a:spcAft>
                <a:spcPts val="300"/>
              </a:spcAft>
              <a:buClr>
                <a:srgbClr val="202020"/>
              </a:buClr>
              <a:buFont typeface="Arial" charset="0"/>
              <a:buChar char="►"/>
            </a:pPr>
            <a:r>
              <a:rPr lang="en-US" sz="900">
                <a:solidFill>
                  <a:srgbClr val="000000"/>
                </a:solidFill>
                <a:latin typeface="Calibri" pitchFamily="34" charset="0"/>
              </a:rPr>
              <a:t>XXX</a:t>
            </a:r>
          </a:p>
        </p:txBody>
      </p:sp>
      <p:sp>
        <p:nvSpPr>
          <p:cNvPr id="152" name="Oval 12"/>
          <p:cNvSpPr>
            <a:spLocks noChangeAspect="1" noChangeArrowheads="1"/>
          </p:cNvSpPr>
          <p:nvPr/>
        </p:nvSpPr>
        <p:spPr bwMode="auto">
          <a:xfrm>
            <a:off x="8380413" y="1743075"/>
            <a:ext cx="301625" cy="319088"/>
          </a:xfrm>
          <a:prstGeom prst="ellipse">
            <a:avLst/>
          </a:prstGeom>
          <a:solidFill>
            <a:srgbClr val="FFFFFF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kern="0" smtClean="0">
              <a:solidFill>
                <a:srgbClr val="FFFFFF"/>
              </a:solidFill>
            </a:endParaRPr>
          </a:p>
        </p:txBody>
      </p:sp>
      <p:sp>
        <p:nvSpPr>
          <p:cNvPr id="85" name="Oval 24"/>
          <p:cNvSpPr>
            <a:spLocks noChangeAspect="1" noChangeArrowheads="1"/>
          </p:cNvSpPr>
          <p:nvPr/>
        </p:nvSpPr>
        <p:spPr bwMode="auto">
          <a:xfrm>
            <a:off x="8369300" y="1730375"/>
            <a:ext cx="312738" cy="322263"/>
          </a:xfrm>
          <a:prstGeom prst="ellipse">
            <a:avLst/>
          </a:prstGeom>
          <a:solidFill>
            <a:srgbClr val="000000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kern="0" smtClean="0">
              <a:solidFill>
                <a:srgbClr val="FFFFFF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627938" y="2614613"/>
            <a:ext cx="455612" cy="366712"/>
          </a:xfrm>
          <a:prstGeom prst="rect">
            <a:avLst/>
          </a:prstGeom>
          <a:solidFill>
            <a:srgbClr val="92D050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200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1" name="Pentagon 60"/>
          <p:cNvSpPr/>
          <p:nvPr/>
        </p:nvSpPr>
        <p:spPr>
          <a:xfrm>
            <a:off x="504825" y="3432175"/>
            <a:ext cx="1376363" cy="661988"/>
          </a:xfrm>
          <a:prstGeom prst="homePlate">
            <a:avLst>
              <a:gd name="adj" fmla="val 35484"/>
            </a:avLst>
          </a:prstGeom>
          <a:solidFill>
            <a:schemeClr val="accent5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0931" name="TextBox 59"/>
          <p:cNvSpPr txBox="1">
            <a:spLocks noChangeArrowheads="1"/>
          </p:cNvSpPr>
          <p:nvPr/>
        </p:nvSpPr>
        <p:spPr bwMode="auto">
          <a:xfrm>
            <a:off x="506413" y="3617913"/>
            <a:ext cx="1374775" cy="41592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lIns="72000" tIns="72000" rIns="72000" bIns="72000"/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 b="1">
                <a:latin typeface="Calibri" pitchFamily="34" charset="0"/>
              </a:rPr>
              <a:t>Тема </a:t>
            </a:r>
            <a:r>
              <a:rPr lang="en-US" sz="1100" b="1">
                <a:latin typeface="Calibri" pitchFamily="34" charset="0"/>
              </a:rPr>
              <a:t>1, 2, 3…</a:t>
            </a:r>
          </a:p>
        </p:txBody>
      </p:sp>
      <p:cxnSp>
        <p:nvCxnSpPr>
          <p:cNvPr id="62" name="Straight Connector 61"/>
          <p:cNvCxnSpPr/>
          <p:nvPr/>
        </p:nvCxnSpPr>
        <p:spPr>
          <a:xfrm>
            <a:off x="1931988" y="3349625"/>
            <a:ext cx="6950075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933" name="Group 83"/>
          <p:cNvGrpSpPr>
            <a:grpSpLocks/>
          </p:cNvGrpSpPr>
          <p:nvPr/>
        </p:nvGrpSpPr>
        <p:grpSpPr bwMode="auto">
          <a:xfrm>
            <a:off x="7513638" y="3467100"/>
            <a:ext cx="1347787" cy="592138"/>
            <a:chOff x="7524918" y="3589675"/>
            <a:chExt cx="1348378" cy="591705"/>
          </a:xfrm>
        </p:grpSpPr>
        <p:grpSp>
          <p:nvGrpSpPr>
            <p:cNvPr id="80971" name="Group 95"/>
            <p:cNvGrpSpPr>
              <a:grpSpLocks/>
            </p:cNvGrpSpPr>
            <p:nvPr/>
          </p:nvGrpSpPr>
          <p:grpSpPr bwMode="auto">
            <a:xfrm>
              <a:off x="7524918" y="3589675"/>
              <a:ext cx="1348378" cy="591705"/>
              <a:chOff x="7557164" y="3228153"/>
              <a:chExt cx="1348378" cy="591705"/>
            </a:xfrm>
          </p:grpSpPr>
          <p:sp>
            <p:nvSpPr>
              <p:cNvPr id="99" name="Pentagon 98"/>
              <p:cNvSpPr/>
              <p:nvPr/>
            </p:nvSpPr>
            <p:spPr>
              <a:xfrm>
                <a:off x="7557164" y="3228153"/>
                <a:ext cx="1348378" cy="588532"/>
              </a:xfrm>
              <a:prstGeom prst="homePlate">
                <a:avLst>
                  <a:gd name="adj" fmla="val 0"/>
                </a:avLst>
              </a:prstGeom>
              <a:solidFill>
                <a:schemeClr val="bg1">
                  <a:lumMod val="20000"/>
                  <a:lumOff val="80000"/>
                </a:schemeClr>
              </a:solidFill>
              <a:ln w="38100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l-GR" sz="1200" kern="0" dirty="0">
                  <a:solidFill>
                    <a:srgbClr val="000000"/>
                  </a:solidFill>
                  <a:latin typeface="+mn-lt"/>
                </a:endParaRPr>
              </a:p>
            </p:txBody>
          </p:sp>
          <p:cxnSp>
            <p:nvCxnSpPr>
              <p:cNvPr id="80974" name="Straight Connector 99"/>
              <p:cNvCxnSpPr>
                <a:cxnSpLocks noChangeShapeType="1"/>
              </p:cNvCxnSpPr>
              <p:nvPr/>
            </p:nvCxnSpPr>
            <p:spPr bwMode="auto">
              <a:xfrm>
                <a:off x="8270970" y="3234642"/>
                <a:ext cx="0" cy="585216"/>
              </a:xfrm>
              <a:prstGeom prst="line">
                <a:avLst/>
              </a:prstGeom>
              <a:noFill/>
              <a:ln w="38100" algn="ctr">
                <a:solidFill>
                  <a:srgbClr val="FFFFFF"/>
                </a:solidFill>
                <a:round/>
                <a:headEnd/>
                <a:tailEnd/>
              </a:ln>
            </p:spPr>
          </p:cxnSp>
        </p:grpSp>
        <p:sp>
          <p:nvSpPr>
            <p:cNvPr id="98" name="Oval 16"/>
            <p:cNvSpPr>
              <a:spLocks noChangeArrowheads="1"/>
            </p:cNvSpPr>
            <p:nvPr/>
          </p:nvSpPr>
          <p:spPr bwMode="auto">
            <a:xfrm>
              <a:off x="8388897" y="3741964"/>
              <a:ext cx="292228" cy="288714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 kern="0">
                <a:solidFill>
                  <a:sysClr val="windowText" lastClr="000000"/>
                </a:solidFill>
                <a:latin typeface="+mn-lt"/>
              </a:endParaRPr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7627938" y="3571875"/>
            <a:ext cx="455612" cy="366713"/>
          </a:xfrm>
          <a:prstGeom prst="rect">
            <a:avLst/>
          </a:prstGeom>
          <a:solidFill>
            <a:srgbClr val="92D050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200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0935" name="TextBox 106"/>
          <p:cNvSpPr txBox="1">
            <a:spLocks noChangeArrowheads="1"/>
          </p:cNvSpPr>
          <p:nvPr/>
        </p:nvSpPr>
        <p:spPr bwMode="auto">
          <a:xfrm>
            <a:off x="1849438" y="3221038"/>
            <a:ext cx="4867275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7338" indent="-287338">
              <a:spcBef>
                <a:spcPts val="300"/>
              </a:spcBef>
              <a:spcAft>
                <a:spcPts val="300"/>
              </a:spcAft>
              <a:buClr>
                <a:srgbClr val="00292C"/>
              </a:buClr>
              <a:buFont typeface="Arial" charset="0"/>
              <a:buChar char="►"/>
            </a:pPr>
            <a:endParaRPr lang="en-US" sz="900">
              <a:solidFill>
                <a:srgbClr val="000000"/>
              </a:solidFill>
              <a:latin typeface="Calibri" pitchFamily="34" charset="0"/>
            </a:endParaRPr>
          </a:p>
          <a:p>
            <a:pPr marL="287338" indent="-287338">
              <a:spcBef>
                <a:spcPts val="300"/>
              </a:spcBef>
              <a:spcAft>
                <a:spcPts val="300"/>
              </a:spcAft>
              <a:buClr>
                <a:srgbClr val="00292C"/>
              </a:buClr>
              <a:buFont typeface="Arial" charset="0"/>
              <a:buChar char="►"/>
            </a:pPr>
            <a:r>
              <a:rPr lang="en-US" sz="900">
                <a:solidFill>
                  <a:srgbClr val="000000"/>
                </a:solidFill>
                <a:latin typeface="Calibri" pitchFamily="34" charset="0"/>
              </a:rPr>
              <a:t>XXX</a:t>
            </a:r>
            <a:endParaRPr lang="en-US" sz="900">
              <a:latin typeface="Calibri" pitchFamily="34" charset="0"/>
            </a:endParaRPr>
          </a:p>
        </p:txBody>
      </p:sp>
      <p:sp>
        <p:nvSpPr>
          <p:cNvPr id="80936" name="TextBox 109"/>
          <p:cNvSpPr txBox="1">
            <a:spLocks noChangeArrowheads="1"/>
          </p:cNvSpPr>
          <p:nvPr/>
        </p:nvSpPr>
        <p:spPr bwMode="auto">
          <a:xfrm>
            <a:off x="6611938" y="3581400"/>
            <a:ext cx="1047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  <a:buClr>
                <a:srgbClr val="00292C"/>
              </a:buClr>
            </a:pP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Одитор / Пенсионен фонд</a:t>
            </a:r>
            <a:endParaRPr lang="en-US" sz="9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11" name="Oval 24"/>
          <p:cNvSpPr>
            <a:spLocks noChangeAspect="1" noChangeArrowheads="1"/>
          </p:cNvSpPr>
          <p:nvPr/>
        </p:nvSpPr>
        <p:spPr bwMode="auto">
          <a:xfrm>
            <a:off x="8385175" y="3617913"/>
            <a:ext cx="284163" cy="293687"/>
          </a:xfrm>
          <a:prstGeom prst="ellipse">
            <a:avLst/>
          </a:prstGeom>
          <a:solidFill>
            <a:srgbClr val="000000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kern="0" smtClean="0">
              <a:solidFill>
                <a:srgbClr val="FFFFFF"/>
              </a:solidFill>
            </a:endParaRPr>
          </a:p>
        </p:txBody>
      </p:sp>
      <p:sp>
        <p:nvSpPr>
          <p:cNvPr id="78" name="Oval 24"/>
          <p:cNvSpPr>
            <a:spLocks noChangeAspect="1" noChangeArrowheads="1"/>
          </p:cNvSpPr>
          <p:nvPr/>
        </p:nvSpPr>
        <p:spPr bwMode="auto">
          <a:xfrm>
            <a:off x="8382000" y="2662238"/>
            <a:ext cx="285750" cy="293687"/>
          </a:xfrm>
          <a:prstGeom prst="ellipse">
            <a:avLst/>
          </a:prstGeom>
          <a:solidFill>
            <a:srgbClr val="000000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kern="0" smtClean="0">
              <a:solidFill>
                <a:srgbClr val="FFFFFF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55625" y="4570413"/>
            <a:ext cx="1204913" cy="573087"/>
          </a:xfrm>
          <a:prstGeom prst="rect">
            <a:avLst/>
          </a:prstGeom>
          <a:noFill/>
          <a:ln w="0">
            <a:noFill/>
          </a:ln>
        </p:spPr>
        <p:txBody>
          <a:bodyPr lIns="72000" tIns="72000" rIns="72000" bIns="72000"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rgbClr val="FFE600"/>
              </a:buClr>
              <a:buSzPct val="70000"/>
              <a:defRPr/>
            </a:pPr>
            <a:endParaRPr lang="el-GR" sz="1100" b="1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0940" name="TextBox 80"/>
          <p:cNvSpPr txBox="1">
            <a:spLocks noChangeArrowheads="1"/>
          </p:cNvSpPr>
          <p:nvPr/>
        </p:nvSpPr>
        <p:spPr bwMode="auto">
          <a:xfrm>
            <a:off x="1812925" y="4303713"/>
            <a:ext cx="51498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7338" indent="-287338">
              <a:spcBef>
                <a:spcPts val="300"/>
              </a:spcBef>
              <a:spcAft>
                <a:spcPts val="300"/>
              </a:spcAft>
              <a:buClr>
                <a:srgbClr val="202020"/>
              </a:buClr>
              <a:buFont typeface="Arial" charset="0"/>
              <a:buChar char="►"/>
            </a:pPr>
            <a:r>
              <a:rPr lang="en-US" sz="900">
                <a:solidFill>
                  <a:srgbClr val="000000"/>
                </a:solidFill>
                <a:latin typeface="Calibri" pitchFamily="34" charset="0"/>
              </a:rPr>
              <a:t>XXX</a:t>
            </a:r>
          </a:p>
        </p:txBody>
      </p:sp>
      <p:sp>
        <p:nvSpPr>
          <p:cNvPr id="94" name="Pentagon 93"/>
          <p:cNvSpPr/>
          <p:nvPr/>
        </p:nvSpPr>
        <p:spPr>
          <a:xfrm>
            <a:off x="514350" y="4352925"/>
            <a:ext cx="1376363" cy="665163"/>
          </a:xfrm>
          <a:prstGeom prst="homePlate">
            <a:avLst>
              <a:gd name="adj" fmla="val 35484"/>
            </a:avLst>
          </a:prstGeom>
          <a:solidFill>
            <a:schemeClr val="accent5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0942" name="TextBox 105"/>
          <p:cNvSpPr txBox="1">
            <a:spLocks noChangeArrowheads="1"/>
          </p:cNvSpPr>
          <p:nvPr/>
        </p:nvSpPr>
        <p:spPr bwMode="auto">
          <a:xfrm>
            <a:off x="558800" y="4448175"/>
            <a:ext cx="1204913" cy="57308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lIns="72000" tIns="72000" rIns="72000" bIns="72000"/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altLang="en-US" sz="1100" b="1">
                <a:latin typeface="Calibri" pitchFamily="34" charset="0"/>
              </a:rPr>
              <a:t>Ш</a:t>
            </a:r>
            <a:r>
              <a:rPr lang="en-US" altLang="en-US" sz="1100" b="1">
                <a:latin typeface="Calibri" pitchFamily="34" charset="0"/>
              </a:rPr>
              <a:t>аблони с</a:t>
            </a:r>
            <a:r>
              <a:rPr lang="bg-BG" altLang="en-US" sz="1100" b="1">
                <a:latin typeface="Calibri" pitchFamily="34" charset="0"/>
              </a:rPr>
              <a:t>ъс</a:t>
            </a:r>
            <a:r>
              <a:rPr lang="en-US" altLang="en-US" sz="1100" b="1">
                <a:latin typeface="Calibri" pitchFamily="34" charset="0"/>
              </a:rPr>
              <a:t> </a:t>
            </a:r>
            <a:r>
              <a:rPr lang="bg-BG" altLang="en-US" sz="1100" b="1">
                <a:latin typeface="Calibri" pitchFamily="34" charset="0"/>
              </a:rPr>
              <a:t>съпътстващи </a:t>
            </a:r>
            <a:r>
              <a:rPr lang="en-US" altLang="en-US" sz="1100" b="1">
                <a:latin typeface="Calibri" pitchFamily="34" charset="0"/>
              </a:rPr>
              <a:t>данни</a:t>
            </a:r>
            <a:endParaRPr lang="en-US" sz="1100" b="1">
              <a:solidFill>
                <a:srgbClr val="080808"/>
              </a:solidFill>
              <a:latin typeface="Calibri" pitchFamily="34" charset="0"/>
            </a:endParaRPr>
          </a:p>
        </p:txBody>
      </p:sp>
      <p:cxnSp>
        <p:nvCxnSpPr>
          <p:cNvPr id="117" name="Straight Connector 116"/>
          <p:cNvCxnSpPr/>
          <p:nvPr/>
        </p:nvCxnSpPr>
        <p:spPr>
          <a:xfrm>
            <a:off x="1931988" y="4244975"/>
            <a:ext cx="6950075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44" name="TextBox 117"/>
          <p:cNvSpPr txBox="1">
            <a:spLocks noChangeArrowheads="1"/>
          </p:cNvSpPr>
          <p:nvPr/>
        </p:nvSpPr>
        <p:spPr bwMode="auto">
          <a:xfrm>
            <a:off x="6630988" y="4352925"/>
            <a:ext cx="10493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  <a:buClr>
                <a:srgbClr val="00292C"/>
              </a:buClr>
            </a:pP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Одитор / Пенсионен фонд</a:t>
            </a:r>
            <a:endParaRPr lang="en-US" sz="900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80945" name="Group 115"/>
          <p:cNvGrpSpPr>
            <a:grpSpLocks/>
          </p:cNvGrpSpPr>
          <p:nvPr/>
        </p:nvGrpSpPr>
        <p:grpSpPr bwMode="auto">
          <a:xfrm>
            <a:off x="7515225" y="4410075"/>
            <a:ext cx="1347788" cy="825500"/>
            <a:chOff x="7524918" y="4532727"/>
            <a:chExt cx="1348378" cy="826721"/>
          </a:xfrm>
        </p:grpSpPr>
        <p:sp>
          <p:nvSpPr>
            <p:cNvPr id="120" name="Pentagon 119"/>
            <p:cNvSpPr/>
            <p:nvPr/>
          </p:nvSpPr>
          <p:spPr>
            <a:xfrm>
              <a:off x="7524918" y="4532727"/>
              <a:ext cx="1348378" cy="588244"/>
            </a:xfrm>
            <a:prstGeom prst="homePlate">
              <a:avLst>
                <a:gd name="adj" fmla="val 0"/>
              </a:avLst>
            </a:prstGeom>
            <a:solidFill>
              <a:schemeClr val="bg1">
                <a:lumMod val="20000"/>
                <a:lumOff val="80000"/>
              </a:scheme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 sz="1200" kern="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7624975" y="4605860"/>
              <a:ext cx="455811" cy="365665"/>
            </a:xfrm>
            <a:prstGeom prst="rect">
              <a:avLst/>
            </a:prstGeom>
            <a:solidFill>
              <a:srgbClr val="FF0000"/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 sz="1200" kern="0" dirty="0">
                <a:solidFill>
                  <a:srgbClr val="000000"/>
                </a:solidFill>
                <a:latin typeface="+mn-lt"/>
              </a:endParaRPr>
            </a:p>
          </p:txBody>
        </p:sp>
        <p:cxnSp>
          <p:nvCxnSpPr>
            <p:cNvPr id="80970" name="Straight Connector 121"/>
            <p:cNvCxnSpPr>
              <a:cxnSpLocks noChangeShapeType="1"/>
            </p:cNvCxnSpPr>
            <p:nvPr/>
          </p:nvCxnSpPr>
          <p:spPr bwMode="auto">
            <a:xfrm>
              <a:off x="8238724" y="4774232"/>
              <a:ext cx="0" cy="585216"/>
            </a:xfrm>
            <a:prstGeom prst="line">
              <a:avLst/>
            </a:prstGeom>
            <a:noFill/>
            <a:ln w="38100" algn="ctr">
              <a:solidFill>
                <a:srgbClr val="FFFFFF"/>
              </a:solidFill>
              <a:round/>
              <a:headEnd/>
              <a:tailEnd/>
            </a:ln>
          </p:spPr>
        </p:cxnSp>
      </p:grpSp>
      <p:sp>
        <p:nvSpPr>
          <p:cNvPr id="123" name="Arc 13"/>
          <p:cNvSpPr>
            <a:spLocks noChangeAspect="1"/>
          </p:cNvSpPr>
          <p:nvPr/>
        </p:nvSpPr>
        <p:spPr bwMode="auto">
          <a:xfrm>
            <a:off x="8372475" y="4491038"/>
            <a:ext cx="301625" cy="319087"/>
          </a:xfrm>
          <a:custGeom>
            <a:avLst/>
            <a:gdLst>
              <a:gd name="T0" fmla="*/ 49 w 43199"/>
              <a:gd name="T1" fmla="*/ 0 h 43200"/>
              <a:gd name="T2" fmla="*/ 0 w 43199"/>
              <a:gd name="T3" fmla="*/ 49 h 43200"/>
              <a:gd name="T4" fmla="*/ 49 w 43199"/>
              <a:gd name="T5" fmla="*/ 49 h 43200"/>
              <a:gd name="T6" fmla="*/ 0 60000 65536"/>
              <a:gd name="T7" fmla="*/ 0 60000 65536"/>
              <a:gd name="T8" fmla="*/ 0 60000 65536"/>
              <a:gd name="T9" fmla="*/ 0 w 43199"/>
              <a:gd name="T10" fmla="*/ 0 h 43200"/>
              <a:gd name="T11" fmla="*/ 43199 w 43199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9" h="43200" fill="none" extrusionOk="0">
                <a:moveTo>
                  <a:pt x="21598" y="0"/>
                </a:moveTo>
                <a:cubicBezTo>
                  <a:pt x="33528" y="0"/>
                  <a:pt x="43199" y="9670"/>
                  <a:pt x="43199" y="21600"/>
                </a:cubicBezTo>
                <a:cubicBezTo>
                  <a:pt x="43199" y="33529"/>
                  <a:pt x="33528" y="43200"/>
                  <a:pt x="21599" y="43200"/>
                </a:cubicBezTo>
                <a:cubicBezTo>
                  <a:pt x="9731" y="43200"/>
                  <a:pt x="86" y="33625"/>
                  <a:pt x="-1" y="21758"/>
                </a:cubicBezTo>
              </a:path>
              <a:path w="43199" h="43200" stroke="0" extrusionOk="0">
                <a:moveTo>
                  <a:pt x="21598" y="0"/>
                </a:moveTo>
                <a:cubicBezTo>
                  <a:pt x="33528" y="0"/>
                  <a:pt x="43199" y="9670"/>
                  <a:pt x="43199" y="21600"/>
                </a:cubicBezTo>
                <a:cubicBezTo>
                  <a:pt x="43199" y="33529"/>
                  <a:pt x="33528" y="43200"/>
                  <a:pt x="21599" y="43200"/>
                </a:cubicBezTo>
                <a:cubicBezTo>
                  <a:pt x="9731" y="43200"/>
                  <a:pt x="86" y="33625"/>
                  <a:pt x="-1" y="21758"/>
                </a:cubicBezTo>
                <a:lnTo>
                  <a:pt x="21599" y="21600"/>
                </a:lnTo>
                <a:close/>
              </a:path>
            </a:pathLst>
          </a:custGeom>
          <a:solidFill>
            <a:srgbClr val="000000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501650" y="5684838"/>
            <a:ext cx="1206500" cy="574675"/>
          </a:xfrm>
          <a:prstGeom prst="rect">
            <a:avLst/>
          </a:prstGeom>
          <a:noFill/>
          <a:ln w="0">
            <a:noFill/>
          </a:ln>
        </p:spPr>
        <p:txBody>
          <a:bodyPr lIns="72000" tIns="72000" rIns="72000" bIns="72000"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rgbClr val="FFE600"/>
              </a:buClr>
              <a:buSzPct val="70000"/>
              <a:defRPr/>
            </a:pPr>
            <a:endParaRPr lang="el-GR" sz="1100" b="1" kern="0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125" name="Straight Connector 124"/>
          <p:cNvCxnSpPr/>
          <p:nvPr/>
        </p:nvCxnSpPr>
        <p:spPr>
          <a:xfrm>
            <a:off x="1879600" y="5037138"/>
            <a:ext cx="6948488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Pentagon 125"/>
          <p:cNvSpPr/>
          <p:nvPr/>
        </p:nvSpPr>
        <p:spPr>
          <a:xfrm>
            <a:off x="481013" y="5135563"/>
            <a:ext cx="1374775" cy="665162"/>
          </a:xfrm>
          <a:prstGeom prst="homePlate">
            <a:avLst>
              <a:gd name="adj" fmla="val 35484"/>
            </a:avLst>
          </a:prstGeom>
          <a:solidFill>
            <a:schemeClr val="accent5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0950" name="TextBox 126"/>
          <p:cNvSpPr txBox="1">
            <a:spLocks noChangeArrowheads="1"/>
          </p:cNvSpPr>
          <p:nvPr/>
        </p:nvSpPr>
        <p:spPr bwMode="auto">
          <a:xfrm>
            <a:off x="581025" y="5149850"/>
            <a:ext cx="1206500" cy="49053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lIns="72000" tIns="72000" rIns="72000" bIns="72000"/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 b="1">
                <a:latin typeface="Calibri" pitchFamily="34" charset="0"/>
              </a:rPr>
              <a:t>Предварителни коригирани активи</a:t>
            </a:r>
            <a:endParaRPr lang="en-US" sz="1100" b="1">
              <a:latin typeface="Calibri" pitchFamily="34" charset="0"/>
            </a:endParaRPr>
          </a:p>
        </p:txBody>
      </p:sp>
      <p:cxnSp>
        <p:nvCxnSpPr>
          <p:cNvPr id="129" name="Straight Connector 128"/>
          <p:cNvCxnSpPr/>
          <p:nvPr/>
        </p:nvCxnSpPr>
        <p:spPr>
          <a:xfrm>
            <a:off x="1908175" y="5818188"/>
            <a:ext cx="6948488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52" name="TextBox 129"/>
          <p:cNvSpPr txBox="1">
            <a:spLocks noChangeArrowheads="1"/>
          </p:cNvSpPr>
          <p:nvPr/>
        </p:nvSpPr>
        <p:spPr bwMode="auto">
          <a:xfrm>
            <a:off x="1841500" y="5160963"/>
            <a:ext cx="5073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spcBef>
                <a:spcPts val="300"/>
              </a:spcBef>
              <a:spcAft>
                <a:spcPts val="300"/>
              </a:spcAft>
              <a:buClr>
                <a:srgbClr val="202020"/>
              </a:buClr>
              <a:buFont typeface="Arial" charset="0"/>
              <a:buChar char="►"/>
            </a:pPr>
            <a:r>
              <a:rPr lang="bg-BG" sz="900" i="1">
                <a:solidFill>
                  <a:srgbClr val="080808"/>
                </a:solidFill>
                <a:latin typeface="Calibri" pitchFamily="34" charset="0"/>
              </a:rPr>
              <a:t>Проверяващият ще представи в Приложение 1, образец </a:t>
            </a:r>
            <a:r>
              <a:rPr lang="en-US" sz="900" i="1">
                <a:solidFill>
                  <a:srgbClr val="080808"/>
                </a:solidFill>
                <a:latin typeface="Calibri" pitchFamily="34" charset="0"/>
              </a:rPr>
              <a:t>R4 </a:t>
            </a:r>
            <a:r>
              <a:rPr lang="bg-BG" sz="900" i="1">
                <a:solidFill>
                  <a:srgbClr val="080808"/>
                </a:solidFill>
                <a:latin typeface="Calibri" pitchFamily="34" charset="0"/>
              </a:rPr>
              <a:t>според методологията – предварителни активи с три колони: отчетени стойности към 30.06.2016, предварителни корекции </a:t>
            </a:r>
            <a:r>
              <a:rPr lang="en-US" sz="900" i="1">
                <a:solidFill>
                  <a:srgbClr val="080808"/>
                </a:solidFill>
                <a:latin typeface="Calibri" pitchFamily="34" charset="0"/>
              </a:rPr>
              <a:t>(</a:t>
            </a:r>
            <a:r>
              <a:rPr lang="bg-BG" sz="900" i="1">
                <a:solidFill>
                  <a:srgbClr val="080808"/>
                </a:solidFill>
                <a:latin typeface="Calibri" pitchFamily="34" charset="0"/>
              </a:rPr>
              <a:t>в съответствие с информацията предоставена по сметка </a:t>
            </a:r>
            <a:r>
              <a:rPr lang="en-US" sz="900" i="1">
                <a:solidFill>
                  <a:srgbClr val="080808"/>
                </a:solidFill>
                <a:latin typeface="Calibri" pitchFamily="34" charset="0"/>
              </a:rPr>
              <a:t>(</a:t>
            </a:r>
            <a:r>
              <a:rPr lang="bg-BG" sz="900" i="1">
                <a:solidFill>
                  <a:srgbClr val="080808"/>
                </a:solidFill>
                <a:latin typeface="Calibri" pitchFamily="34" charset="0"/>
              </a:rPr>
              <a:t>според предходната точка</a:t>
            </a:r>
            <a:r>
              <a:rPr lang="en-US" sz="900" i="1">
                <a:solidFill>
                  <a:srgbClr val="080808"/>
                </a:solidFill>
                <a:latin typeface="Calibri" pitchFamily="34" charset="0"/>
              </a:rPr>
              <a:t>)</a:t>
            </a:r>
            <a:r>
              <a:rPr lang="bg-BG" sz="900" i="1">
                <a:solidFill>
                  <a:srgbClr val="080808"/>
                </a:solidFill>
                <a:latin typeface="Calibri" pitchFamily="34" charset="0"/>
              </a:rPr>
              <a:t>, и предварителни коригирани стойности</a:t>
            </a:r>
            <a:r>
              <a:rPr lang="en-GB" sz="900" i="1">
                <a:solidFill>
                  <a:srgbClr val="080808"/>
                </a:solidFill>
                <a:latin typeface="Calibri" pitchFamily="34" charset="0"/>
              </a:rPr>
              <a:t>. </a:t>
            </a:r>
            <a:endParaRPr lang="en-US" sz="900" i="1">
              <a:solidFill>
                <a:srgbClr val="080808"/>
              </a:solidFill>
              <a:latin typeface="Calibri" pitchFamily="34" charset="0"/>
            </a:endParaRPr>
          </a:p>
        </p:txBody>
      </p:sp>
      <p:sp>
        <p:nvSpPr>
          <p:cNvPr id="131" name="Pentagon 130"/>
          <p:cNvSpPr/>
          <p:nvPr/>
        </p:nvSpPr>
        <p:spPr>
          <a:xfrm>
            <a:off x="481013" y="5969000"/>
            <a:ext cx="1374775" cy="717550"/>
          </a:xfrm>
          <a:prstGeom prst="homePlate">
            <a:avLst>
              <a:gd name="adj" fmla="val 35484"/>
            </a:avLst>
          </a:prstGeom>
          <a:solidFill>
            <a:schemeClr val="accent5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100" kern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0954" name="TextBox 131"/>
          <p:cNvSpPr txBox="1">
            <a:spLocks noChangeArrowheads="1"/>
          </p:cNvSpPr>
          <p:nvPr/>
        </p:nvSpPr>
        <p:spPr bwMode="auto">
          <a:xfrm>
            <a:off x="554038" y="6083300"/>
            <a:ext cx="1012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bg-BG" sz="1100" b="1">
                <a:latin typeface="Calibri" pitchFamily="34" charset="0"/>
              </a:rPr>
              <a:t>Оценка на финансовите инструменти</a:t>
            </a:r>
            <a:endParaRPr lang="en-US" sz="1100" b="1">
              <a:latin typeface="Calibri" pitchFamily="34" charset="0"/>
            </a:endParaRPr>
          </a:p>
        </p:txBody>
      </p:sp>
      <p:sp>
        <p:nvSpPr>
          <p:cNvPr id="80955" name="Rectangle 132"/>
          <p:cNvSpPr>
            <a:spLocks noChangeArrowheads="1"/>
          </p:cNvSpPr>
          <p:nvPr/>
        </p:nvSpPr>
        <p:spPr bwMode="auto">
          <a:xfrm>
            <a:off x="1866900" y="5908675"/>
            <a:ext cx="498316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lvl="1" indent="-171450">
              <a:spcBef>
                <a:spcPts val="300"/>
              </a:spcBef>
              <a:spcAft>
                <a:spcPts val="300"/>
              </a:spcAft>
              <a:buClr>
                <a:srgbClr val="202020"/>
              </a:buClr>
              <a:buFont typeface="Arial" charset="0"/>
              <a:buChar char="►"/>
            </a:pPr>
            <a:r>
              <a:rPr lang="bg-BG" sz="900" i="1">
                <a:solidFill>
                  <a:srgbClr val="080808"/>
                </a:solidFill>
                <a:latin typeface="Calibri" pitchFamily="34" charset="0"/>
              </a:rPr>
              <a:t>Проверяващият следва да представи в Приложение 1 образец R5 с подробната информация изисквана в методологията, секция 4 по отношение на преценката на оценката на финансовите инструменти включително оценка на (не)активните пазари, използвани техники на оценка, заедно с основанията за тях, основните допускания и корекции направени от проверяващия, на достатъчно подробно ниво, за да позволят извършването на процедури по преглед на качеството от РП</a:t>
            </a:r>
          </a:p>
        </p:txBody>
      </p:sp>
      <p:grpSp>
        <p:nvGrpSpPr>
          <p:cNvPr id="80956" name="Group 133"/>
          <p:cNvGrpSpPr>
            <a:grpSpLocks/>
          </p:cNvGrpSpPr>
          <p:nvPr/>
        </p:nvGrpSpPr>
        <p:grpSpPr bwMode="auto">
          <a:xfrm>
            <a:off x="7461250" y="5133975"/>
            <a:ext cx="1349375" cy="825500"/>
            <a:chOff x="7524918" y="4532727"/>
            <a:chExt cx="1348378" cy="826721"/>
          </a:xfrm>
        </p:grpSpPr>
        <p:sp>
          <p:nvSpPr>
            <p:cNvPr id="137" name="Pentagon 136"/>
            <p:cNvSpPr/>
            <p:nvPr/>
          </p:nvSpPr>
          <p:spPr>
            <a:xfrm>
              <a:off x="7524918" y="4532727"/>
              <a:ext cx="1348378" cy="588244"/>
            </a:xfrm>
            <a:prstGeom prst="homePlate">
              <a:avLst>
                <a:gd name="adj" fmla="val 0"/>
              </a:avLst>
            </a:prstGeom>
            <a:solidFill>
              <a:schemeClr val="bg1">
                <a:lumMod val="20000"/>
                <a:lumOff val="80000"/>
              </a:scheme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 sz="1200" kern="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7626443" y="4605860"/>
              <a:ext cx="455276" cy="365665"/>
            </a:xfrm>
            <a:prstGeom prst="rect">
              <a:avLst/>
            </a:prstGeom>
            <a:solidFill>
              <a:srgbClr val="FF0000"/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 sz="1200" kern="0" dirty="0">
                <a:solidFill>
                  <a:srgbClr val="000000"/>
                </a:solidFill>
                <a:latin typeface="+mn-lt"/>
              </a:endParaRPr>
            </a:p>
          </p:txBody>
        </p:sp>
        <p:cxnSp>
          <p:nvCxnSpPr>
            <p:cNvPr id="80967" name="Straight Connector 138"/>
            <p:cNvCxnSpPr>
              <a:cxnSpLocks noChangeShapeType="1"/>
            </p:cNvCxnSpPr>
            <p:nvPr/>
          </p:nvCxnSpPr>
          <p:spPr bwMode="auto">
            <a:xfrm>
              <a:off x="8238724" y="4774232"/>
              <a:ext cx="0" cy="585216"/>
            </a:xfrm>
            <a:prstGeom prst="line">
              <a:avLst/>
            </a:prstGeom>
            <a:noFill/>
            <a:ln w="38100" algn="ctr">
              <a:solidFill>
                <a:srgbClr val="FFFFFF"/>
              </a:solidFill>
              <a:round/>
              <a:headEnd/>
              <a:tailEnd/>
            </a:ln>
          </p:spPr>
        </p:cxnSp>
      </p:grpSp>
      <p:grpSp>
        <p:nvGrpSpPr>
          <p:cNvPr id="80957" name="Group 139"/>
          <p:cNvGrpSpPr>
            <a:grpSpLocks/>
          </p:cNvGrpSpPr>
          <p:nvPr/>
        </p:nvGrpSpPr>
        <p:grpSpPr bwMode="auto">
          <a:xfrm>
            <a:off x="7480300" y="6019800"/>
            <a:ext cx="1347788" cy="827088"/>
            <a:chOff x="7524918" y="4532727"/>
            <a:chExt cx="1348378" cy="826721"/>
          </a:xfrm>
        </p:grpSpPr>
        <p:sp>
          <p:nvSpPr>
            <p:cNvPr id="141" name="Pentagon 140"/>
            <p:cNvSpPr/>
            <p:nvPr/>
          </p:nvSpPr>
          <p:spPr>
            <a:xfrm>
              <a:off x="7524918" y="4532727"/>
              <a:ext cx="1348378" cy="588702"/>
            </a:xfrm>
            <a:prstGeom prst="homePlate">
              <a:avLst>
                <a:gd name="adj" fmla="val 0"/>
              </a:avLst>
            </a:prstGeom>
            <a:solidFill>
              <a:schemeClr val="bg1">
                <a:lumMod val="20000"/>
                <a:lumOff val="80000"/>
              </a:scheme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 sz="1200" kern="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7624975" y="4605720"/>
              <a:ext cx="455811" cy="366550"/>
            </a:xfrm>
            <a:prstGeom prst="rect">
              <a:avLst/>
            </a:prstGeom>
            <a:solidFill>
              <a:srgbClr val="FF0000"/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 sz="1200" kern="0" dirty="0">
                <a:solidFill>
                  <a:srgbClr val="000000"/>
                </a:solidFill>
                <a:latin typeface="+mn-lt"/>
              </a:endParaRPr>
            </a:p>
          </p:txBody>
        </p:sp>
        <p:cxnSp>
          <p:nvCxnSpPr>
            <p:cNvPr id="80964" name="Straight Connector 142"/>
            <p:cNvCxnSpPr>
              <a:cxnSpLocks noChangeShapeType="1"/>
            </p:cNvCxnSpPr>
            <p:nvPr/>
          </p:nvCxnSpPr>
          <p:spPr bwMode="auto">
            <a:xfrm>
              <a:off x="8238724" y="4774232"/>
              <a:ext cx="0" cy="585216"/>
            </a:xfrm>
            <a:prstGeom prst="line">
              <a:avLst/>
            </a:prstGeom>
            <a:noFill/>
            <a:ln w="38100" algn="ctr">
              <a:solidFill>
                <a:srgbClr val="FFFFFF"/>
              </a:solidFill>
              <a:round/>
              <a:headEnd/>
              <a:tailEnd/>
            </a:ln>
          </p:spPr>
        </p:cxnSp>
      </p:grpSp>
      <p:sp>
        <p:nvSpPr>
          <p:cNvPr id="144" name="Oval 16"/>
          <p:cNvSpPr>
            <a:spLocks noChangeArrowheads="1"/>
          </p:cNvSpPr>
          <p:nvPr/>
        </p:nvSpPr>
        <p:spPr bwMode="auto">
          <a:xfrm>
            <a:off x="8337550" y="5265738"/>
            <a:ext cx="301625" cy="287337"/>
          </a:xfrm>
          <a:prstGeom prst="ellipse">
            <a:avLst/>
          </a:prstGeom>
          <a:solidFill>
            <a:srgbClr val="FFFFFF"/>
          </a:solidFill>
          <a:ln w="635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l-GR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45" name="Oval 16"/>
          <p:cNvSpPr>
            <a:spLocks noChangeArrowheads="1"/>
          </p:cNvSpPr>
          <p:nvPr/>
        </p:nvSpPr>
        <p:spPr bwMode="auto">
          <a:xfrm>
            <a:off x="8347075" y="6180138"/>
            <a:ext cx="292100" cy="287337"/>
          </a:xfrm>
          <a:prstGeom prst="ellipse">
            <a:avLst/>
          </a:prstGeom>
          <a:solidFill>
            <a:srgbClr val="FFFFFF"/>
          </a:solidFill>
          <a:ln w="635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l-GR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46" name="Arc 13"/>
          <p:cNvSpPr>
            <a:spLocks noChangeAspect="1"/>
          </p:cNvSpPr>
          <p:nvPr/>
        </p:nvSpPr>
        <p:spPr bwMode="auto">
          <a:xfrm>
            <a:off x="8328025" y="5262563"/>
            <a:ext cx="301625" cy="319087"/>
          </a:xfrm>
          <a:custGeom>
            <a:avLst/>
            <a:gdLst>
              <a:gd name="T0" fmla="*/ 49 w 43199"/>
              <a:gd name="T1" fmla="*/ 0 h 43200"/>
              <a:gd name="T2" fmla="*/ 0 w 43199"/>
              <a:gd name="T3" fmla="*/ 49 h 43200"/>
              <a:gd name="T4" fmla="*/ 49 w 43199"/>
              <a:gd name="T5" fmla="*/ 49 h 43200"/>
              <a:gd name="T6" fmla="*/ 0 60000 65536"/>
              <a:gd name="T7" fmla="*/ 0 60000 65536"/>
              <a:gd name="T8" fmla="*/ 0 60000 65536"/>
              <a:gd name="T9" fmla="*/ 0 w 43199"/>
              <a:gd name="T10" fmla="*/ 0 h 43200"/>
              <a:gd name="T11" fmla="*/ 43199 w 43199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9" h="43200" fill="none" extrusionOk="0">
                <a:moveTo>
                  <a:pt x="21598" y="0"/>
                </a:moveTo>
                <a:cubicBezTo>
                  <a:pt x="33528" y="0"/>
                  <a:pt x="43199" y="9670"/>
                  <a:pt x="43199" y="21600"/>
                </a:cubicBezTo>
                <a:cubicBezTo>
                  <a:pt x="43199" y="33529"/>
                  <a:pt x="33528" y="43200"/>
                  <a:pt x="21599" y="43200"/>
                </a:cubicBezTo>
                <a:cubicBezTo>
                  <a:pt x="9731" y="43200"/>
                  <a:pt x="86" y="33625"/>
                  <a:pt x="-1" y="21758"/>
                </a:cubicBezTo>
              </a:path>
              <a:path w="43199" h="43200" stroke="0" extrusionOk="0">
                <a:moveTo>
                  <a:pt x="21598" y="0"/>
                </a:moveTo>
                <a:cubicBezTo>
                  <a:pt x="33528" y="0"/>
                  <a:pt x="43199" y="9670"/>
                  <a:pt x="43199" y="21600"/>
                </a:cubicBezTo>
                <a:cubicBezTo>
                  <a:pt x="43199" y="33529"/>
                  <a:pt x="33528" y="43200"/>
                  <a:pt x="21599" y="43200"/>
                </a:cubicBezTo>
                <a:cubicBezTo>
                  <a:pt x="9731" y="43200"/>
                  <a:pt x="86" y="33625"/>
                  <a:pt x="-1" y="21758"/>
                </a:cubicBezTo>
                <a:lnTo>
                  <a:pt x="21599" y="21600"/>
                </a:lnTo>
                <a:close/>
              </a:path>
            </a:pathLst>
          </a:custGeom>
          <a:solidFill>
            <a:srgbClr val="000000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47" name="Arc 13"/>
          <p:cNvSpPr>
            <a:spLocks noChangeAspect="1"/>
          </p:cNvSpPr>
          <p:nvPr/>
        </p:nvSpPr>
        <p:spPr bwMode="auto">
          <a:xfrm>
            <a:off x="8356600" y="6164263"/>
            <a:ext cx="301625" cy="319087"/>
          </a:xfrm>
          <a:custGeom>
            <a:avLst/>
            <a:gdLst>
              <a:gd name="T0" fmla="*/ 49 w 43199"/>
              <a:gd name="T1" fmla="*/ 0 h 43200"/>
              <a:gd name="T2" fmla="*/ 0 w 43199"/>
              <a:gd name="T3" fmla="*/ 49 h 43200"/>
              <a:gd name="T4" fmla="*/ 49 w 43199"/>
              <a:gd name="T5" fmla="*/ 49 h 43200"/>
              <a:gd name="T6" fmla="*/ 0 60000 65536"/>
              <a:gd name="T7" fmla="*/ 0 60000 65536"/>
              <a:gd name="T8" fmla="*/ 0 60000 65536"/>
              <a:gd name="T9" fmla="*/ 0 w 43199"/>
              <a:gd name="T10" fmla="*/ 0 h 43200"/>
              <a:gd name="T11" fmla="*/ 43199 w 43199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9" h="43200" fill="none" extrusionOk="0">
                <a:moveTo>
                  <a:pt x="21598" y="0"/>
                </a:moveTo>
                <a:cubicBezTo>
                  <a:pt x="33528" y="0"/>
                  <a:pt x="43199" y="9670"/>
                  <a:pt x="43199" y="21600"/>
                </a:cubicBezTo>
                <a:cubicBezTo>
                  <a:pt x="43199" y="33529"/>
                  <a:pt x="33528" y="43200"/>
                  <a:pt x="21599" y="43200"/>
                </a:cubicBezTo>
                <a:cubicBezTo>
                  <a:pt x="9731" y="43200"/>
                  <a:pt x="86" y="33625"/>
                  <a:pt x="-1" y="21758"/>
                </a:cubicBezTo>
              </a:path>
              <a:path w="43199" h="43200" stroke="0" extrusionOk="0">
                <a:moveTo>
                  <a:pt x="21598" y="0"/>
                </a:moveTo>
                <a:cubicBezTo>
                  <a:pt x="33528" y="0"/>
                  <a:pt x="43199" y="9670"/>
                  <a:pt x="43199" y="21600"/>
                </a:cubicBezTo>
                <a:cubicBezTo>
                  <a:pt x="43199" y="33529"/>
                  <a:pt x="33528" y="43200"/>
                  <a:pt x="21599" y="43200"/>
                </a:cubicBezTo>
                <a:cubicBezTo>
                  <a:pt x="9731" y="43200"/>
                  <a:pt x="86" y="33625"/>
                  <a:pt x="-1" y="21758"/>
                </a:cubicBezTo>
                <a:lnTo>
                  <a:pt x="21599" y="21600"/>
                </a:lnTo>
                <a:close/>
              </a:path>
            </a:pathLst>
          </a:custGeom>
          <a:solidFill>
            <a:srgbClr val="000000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73738" cy="860425"/>
          </a:xfrm>
        </p:spPr>
        <p:txBody>
          <a:bodyPr/>
          <a:lstStyle/>
          <a:p>
            <a:pPr eaLnBrk="1" hangingPunct="1"/>
            <a:r>
              <a:rPr lang="bg-BG" sz="2600" smtClean="0"/>
              <a:t>Приложение</a:t>
            </a:r>
            <a:endParaRPr lang="en-GB" sz="2600" smtClean="0"/>
          </a:p>
        </p:txBody>
      </p:sp>
      <p:sp>
        <p:nvSpPr>
          <p:cNvPr id="70" name="Rectangle 69"/>
          <p:cNvSpPr/>
          <p:nvPr/>
        </p:nvSpPr>
        <p:spPr>
          <a:xfrm>
            <a:off x="6343650" y="161925"/>
            <a:ext cx="182563" cy="182563"/>
          </a:xfrm>
          <a:prstGeom prst="rect">
            <a:avLst/>
          </a:prstGeom>
          <a:solidFill>
            <a:srgbClr val="92D050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200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43650" y="446088"/>
            <a:ext cx="182563" cy="182562"/>
          </a:xfrm>
          <a:prstGeom prst="rect">
            <a:avLst/>
          </a:prstGeom>
          <a:solidFill>
            <a:schemeClr val="accent2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200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343650" y="727075"/>
            <a:ext cx="182563" cy="182563"/>
          </a:xfrm>
          <a:prstGeom prst="rect">
            <a:avLst/>
          </a:prstGeom>
          <a:solidFill>
            <a:srgbClr val="FF0000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1200" kern="0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82949" name="Group 4"/>
          <p:cNvGrpSpPr>
            <a:grpSpLocks/>
          </p:cNvGrpSpPr>
          <p:nvPr/>
        </p:nvGrpSpPr>
        <p:grpSpPr bwMode="auto">
          <a:xfrm>
            <a:off x="7839075" y="474663"/>
            <a:ext cx="446088" cy="157162"/>
            <a:chOff x="1220" y="1746"/>
            <a:chExt cx="304" cy="99"/>
          </a:xfrm>
        </p:grpSpPr>
        <p:sp>
          <p:nvSpPr>
            <p:cNvPr id="96" name="Rectangle 5"/>
            <p:cNvSpPr>
              <a:spLocks noChangeAspect="1" noChangeArrowheads="1"/>
            </p:cNvSpPr>
            <p:nvPr/>
          </p:nvSpPr>
          <p:spPr bwMode="auto">
            <a:xfrm>
              <a:off x="1367" y="1752"/>
              <a:ext cx="15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en-US" sz="900" kern="0" dirty="0" smtClean="0">
                  <a:solidFill>
                    <a:srgbClr val="000000"/>
                  </a:solidFill>
                </a:rPr>
                <a:t>50%</a:t>
              </a:r>
            </a:p>
          </p:txBody>
        </p:sp>
        <p:grpSp>
          <p:nvGrpSpPr>
            <p:cNvPr id="82970" name="Group 6"/>
            <p:cNvGrpSpPr>
              <a:grpSpLocks/>
            </p:cNvGrpSpPr>
            <p:nvPr/>
          </p:nvGrpSpPr>
          <p:grpSpPr bwMode="auto">
            <a:xfrm>
              <a:off x="1220" y="1746"/>
              <a:ext cx="99" cy="99"/>
              <a:chOff x="1220" y="1746"/>
              <a:chExt cx="99" cy="99"/>
            </a:xfrm>
          </p:grpSpPr>
          <p:sp>
            <p:nvSpPr>
              <p:cNvPr id="98" name="Oval 7"/>
              <p:cNvSpPr>
                <a:spLocks noChangeAspect="1" noChangeArrowheads="1"/>
              </p:cNvSpPr>
              <p:nvPr/>
            </p:nvSpPr>
            <p:spPr bwMode="auto">
              <a:xfrm>
                <a:off x="1220" y="1746"/>
                <a:ext cx="101" cy="99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kern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9" name="Arc 8"/>
              <p:cNvSpPr>
                <a:spLocks noChangeAspect="1"/>
              </p:cNvSpPr>
              <p:nvPr/>
            </p:nvSpPr>
            <p:spPr bwMode="auto">
              <a:xfrm>
                <a:off x="1270" y="1746"/>
                <a:ext cx="51" cy="99"/>
              </a:xfrm>
              <a:custGeom>
                <a:avLst/>
                <a:gdLst>
                  <a:gd name="T0" fmla="*/ 0 w 21600"/>
                  <a:gd name="T1" fmla="*/ 0 h 43200"/>
                  <a:gd name="T2" fmla="*/ 0 w 21600"/>
                  <a:gd name="T3" fmla="*/ 99 h 43200"/>
                  <a:gd name="T4" fmla="*/ 0 w 21600"/>
                  <a:gd name="T5" fmla="*/ 50 h 432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200"/>
                  <a:gd name="T11" fmla="*/ 21600 w 216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8"/>
                      <a:pt x="11930" y="43198"/>
                      <a:pt x="1" y="43199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8"/>
                      <a:pt x="11930" y="43198"/>
                      <a:pt x="1" y="43199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00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+mn-lt"/>
                </a:endParaRPr>
              </a:p>
            </p:txBody>
          </p:sp>
        </p:grpSp>
      </p:grpSp>
      <p:grpSp>
        <p:nvGrpSpPr>
          <p:cNvPr id="82950" name="Group 9"/>
          <p:cNvGrpSpPr>
            <a:grpSpLocks/>
          </p:cNvGrpSpPr>
          <p:nvPr/>
        </p:nvGrpSpPr>
        <p:grpSpPr bwMode="auto">
          <a:xfrm>
            <a:off x="7839075" y="276225"/>
            <a:ext cx="446088" cy="155575"/>
            <a:chOff x="1220" y="1614"/>
            <a:chExt cx="304" cy="98"/>
          </a:xfrm>
        </p:grpSpPr>
        <p:sp>
          <p:nvSpPr>
            <p:cNvPr id="101" name="Rectangle 10"/>
            <p:cNvSpPr>
              <a:spLocks noChangeAspect="1" noChangeArrowheads="1"/>
            </p:cNvSpPr>
            <p:nvPr/>
          </p:nvSpPr>
          <p:spPr bwMode="auto">
            <a:xfrm>
              <a:off x="1367" y="1619"/>
              <a:ext cx="15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en-US" sz="900" kern="0" dirty="0" smtClean="0">
                  <a:solidFill>
                    <a:srgbClr val="000000"/>
                  </a:solidFill>
                </a:rPr>
                <a:t>75%</a:t>
              </a:r>
            </a:p>
          </p:txBody>
        </p:sp>
        <p:grpSp>
          <p:nvGrpSpPr>
            <p:cNvPr id="82966" name="Group 11"/>
            <p:cNvGrpSpPr>
              <a:grpSpLocks/>
            </p:cNvGrpSpPr>
            <p:nvPr/>
          </p:nvGrpSpPr>
          <p:grpSpPr bwMode="auto">
            <a:xfrm>
              <a:off x="1220" y="1614"/>
              <a:ext cx="99" cy="98"/>
              <a:chOff x="1220" y="1614"/>
              <a:chExt cx="99" cy="98"/>
            </a:xfrm>
          </p:grpSpPr>
          <p:sp>
            <p:nvSpPr>
              <p:cNvPr id="107" name="Oval 12"/>
              <p:cNvSpPr>
                <a:spLocks noChangeAspect="1" noChangeArrowheads="1"/>
              </p:cNvSpPr>
              <p:nvPr/>
            </p:nvSpPr>
            <p:spPr bwMode="auto">
              <a:xfrm>
                <a:off x="1220" y="1614"/>
                <a:ext cx="101" cy="98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kern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0" name="Arc 13"/>
              <p:cNvSpPr>
                <a:spLocks noChangeAspect="1"/>
              </p:cNvSpPr>
              <p:nvPr/>
            </p:nvSpPr>
            <p:spPr bwMode="auto">
              <a:xfrm>
                <a:off x="1220" y="1614"/>
                <a:ext cx="101" cy="98"/>
              </a:xfrm>
              <a:custGeom>
                <a:avLst/>
                <a:gdLst>
                  <a:gd name="T0" fmla="*/ 49 w 43199"/>
                  <a:gd name="T1" fmla="*/ 0 h 43200"/>
                  <a:gd name="T2" fmla="*/ 0 w 43199"/>
                  <a:gd name="T3" fmla="*/ 49 h 43200"/>
                  <a:gd name="T4" fmla="*/ 49 w 43199"/>
                  <a:gd name="T5" fmla="*/ 49 h 43200"/>
                  <a:gd name="T6" fmla="*/ 0 60000 65536"/>
                  <a:gd name="T7" fmla="*/ 0 60000 65536"/>
                  <a:gd name="T8" fmla="*/ 0 60000 65536"/>
                  <a:gd name="T9" fmla="*/ 0 w 43199"/>
                  <a:gd name="T10" fmla="*/ 0 h 43200"/>
                  <a:gd name="T11" fmla="*/ 43199 w 43199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9" h="43200" fill="none" extrusionOk="0">
                    <a:moveTo>
                      <a:pt x="21598" y="0"/>
                    </a:moveTo>
                    <a:cubicBezTo>
                      <a:pt x="33528" y="0"/>
                      <a:pt x="43199" y="9670"/>
                      <a:pt x="43199" y="21600"/>
                    </a:cubicBezTo>
                    <a:cubicBezTo>
                      <a:pt x="43199" y="33529"/>
                      <a:pt x="33528" y="43200"/>
                      <a:pt x="21599" y="43200"/>
                    </a:cubicBezTo>
                    <a:cubicBezTo>
                      <a:pt x="9731" y="43200"/>
                      <a:pt x="86" y="33625"/>
                      <a:pt x="-1" y="21758"/>
                    </a:cubicBezTo>
                  </a:path>
                  <a:path w="43199" h="43200" stroke="0" extrusionOk="0">
                    <a:moveTo>
                      <a:pt x="21598" y="0"/>
                    </a:moveTo>
                    <a:cubicBezTo>
                      <a:pt x="33528" y="0"/>
                      <a:pt x="43199" y="9670"/>
                      <a:pt x="43199" y="21600"/>
                    </a:cubicBezTo>
                    <a:cubicBezTo>
                      <a:pt x="43199" y="33529"/>
                      <a:pt x="33528" y="43200"/>
                      <a:pt x="21599" y="43200"/>
                    </a:cubicBezTo>
                    <a:cubicBezTo>
                      <a:pt x="9731" y="43200"/>
                      <a:pt x="86" y="33625"/>
                      <a:pt x="-1" y="21758"/>
                    </a:cubicBezTo>
                    <a:lnTo>
                      <a:pt x="21599" y="21600"/>
                    </a:lnTo>
                    <a:close/>
                  </a:path>
                </a:pathLst>
              </a:custGeom>
              <a:solidFill>
                <a:srgbClr val="0000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+mn-lt"/>
                </a:endParaRPr>
              </a:p>
            </p:txBody>
          </p:sp>
        </p:grpSp>
      </p:grpSp>
      <p:grpSp>
        <p:nvGrpSpPr>
          <p:cNvPr id="82951" name="Group 14"/>
          <p:cNvGrpSpPr>
            <a:grpSpLocks/>
          </p:cNvGrpSpPr>
          <p:nvPr/>
        </p:nvGrpSpPr>
        <p:grpSpPr bwMode="auto">
          <a:xfrm>
            <a:off x="7839075" y="842963"/>
            <a:ext cx="830263" cy="155575"/>
            <a:chOff x="1220" y="2012"/>
            <a:chExt cx="566" cy="98"/>
          </a:xfrm>
        </p:grpSpPr>
        <p:sp>
          <p:nvSpPr>
            <p:cNvPr id="113" name="Rectangle 15"/>
            <p:cNvSpPr>
              <a:spLocks noChangeAspect="1" noChangeArrowheads="1"/>
            </p:cNvSpPr>
            <p:nvPr/>
          </p:nvSpPr>
          <p:spPr bwMode="auto">
            <a:xfrm>
              <a:off x="1367" y="2018"/>
              <a:ext cx="419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bg-BG" altLang="en-US" sz="900" kern="0" dirty="0" smtClean="0">
                  <a:solidFill>
                    <a:srgbClr val="000000"/>
                  </a:solidFill>
                </a:rPr>
                <a:t>незапочнат</a:t>
              </a:r>
              <a:endParaRPr lang="en-US" altLang="en-US" sz="900" kern="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Oval 16"/>
            <p:cNvSpPr>
              <a:spLocks noChangeAspect="1" noChangeArrowheads="1"/>
            </p:cNvSpPr>
            <p:nvPr/>
          </p:nvSpPr>
          <p:spPr bwMode="auto">
            <a:xfrm>
              <a:off x="1220" y="2012"/>
              <a:ext cx="98" cy="98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kern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82952" name="Group 17"/>
          <p:cNvGrpSpPr>
            <a:grpSpLocks/>
          </p:cNvGrpSpPr>
          <p:nvPr/>
        </p:nvGrpSpPr>
        <p:grpSpPr bwMode="auto">
          <a:xfrm>
            <a:off x="7839075" y="663575"/>
            <a:ext cx="446088" cy="157163"/>
            <a:chOff x="1220" y="1879"/>
            <a:chExt cx="304" cy="99"/>
          </a:xfrm>
        </p:grpSpPr>
        <p:sp>
          <p:nvSpPr>
            <p:cNvPr id="116" name="Rectangle 18"/>
            <p:cNvSpPr>
              <a:spLocks noChangeAspect="1" noChangeArrowheads="1"/>
            </p:cNvSpPr>
            <p:nvPr/>
          </p:nvSpPr>
          <p:spPr bwMode="auto">
            <a:xfrm>
              <a:off x="1367" y="1885"/>
              <a:ext cx="15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en-US" sz="900" kern="0" dirty="0" smtClean="0">
                  <a:solidFill>
                    <a:srgbClr val="000000"/>
                  </a:solidFill>
                </a:rPr>
                <a:t>25%</a:t>
              </a:r>
            </a:p>
          </p:txBody>
        </p:sp>
        <p:grpSp>
          <p:nvGrpSpPr>
            <p:cNvPr id="82960" name="Group 19"/>
            <p:cNvGrpSpPr>
              <a:grpSpLocks/>
            </p:cNvGrpSpPr>
            <p:nvPr/>
          </p:nvGrpSpPr>
          <p:grpSpPr bwMode="auto">
            <a:xfrm>
              <a:off x="1220" y="1879"/>
              <a:ext cx="99" cy="99"/>
              <a:chOff x="1220" y="1879"/>
              <a:chExt cx="99" cy="99"/>
            </a:xfrm>
          </p:grpSpPr>
          <p:sp>
            <p:nvSpPr>
              <p:cNvPr id="120" name="Oval 20"/>
              <p:cNvSpPr>
                <a:spLocks noChangeAspect="1" noChangeArrowheads="1"/>
              </p:cNvSpPr>
              <p:nvPr/>
            </p:nvSpPr>
            <p:spPr bwMode="auto">
              <a:xfrm>
                <a:off x="1220" y="1879"/>
                <a:ext cx="101" cy="99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bg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kern="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1" name="Arc 21"/>
              <p:cNvSpPr>
                <a:spLocks noChangeAspect="1"/>
              </p:cNvSpPr>
              <p:nvPr/>
            </p:nvSpPr>
            <p:spPr bwMode="auto">
              <a:xfrm>
                <a:off x="1270" y="1879"/>
                <a:ext cx="51" cy="50"/>
              </a:xfrm>
              <a:custGeom>
                <a:avLst/>
                <a:gdLst>
                  <a:gd name="T0" fmla="*/ 0 w 21600"/>
                  <a:gd name="T1" fmla="*/ 0 h 21600"/>
                  <a:gd name="T2" fmla="*/ 49 w 21600"/>
                  <a:gd name="T3" fmla="*/ 50 h 21600"/>
                  <a:gd name="T4" fmla="*/ 0 w 21600"/>
                  <a:gd name="T5" fmla="*/ 5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00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+mn-lt"/>
                </a:endParaRPr>
              </a:p>
            </p:txBody>
          </p:sp>
        </p:grpSp>
      </p:grpSp>
      <p:grpSp>
        <p:nvGrpSpPr>
          <p:cNvPr id="82953" name="Group 22"/>
          <p:cNvGrpSpPr>
            <a:grpSpLocks/>
          </p:cNvGrpSpPr>
          <p:nvPr/>
        </p:nvGrpSpPr>
        <p:grpSpPr bwMode="auto">
          <a:xfrm>
            <a:off x="7839075" y="74613"/>
            <a:ext cx="509588" cy="155575"/>
            <a:chOff x="1220" y="1481"/>
            <a:chExt cx="348" cy="98"/>
          </a:xfrm>
        </p:grpSpPr>
        <p:sp>
          <p:nvSpPr>
            <p:cNvPr id="123" name="Rectangle 23"/>
            <p:cNvSpPr>
              <a:spLocks noChangeAspect="1" noChangeArrowheads="1"/>
            </p:cNvSpPr>
            <p:nvPr/>
          </p:nvSpPr>
          <p:spPr bwMode="auto">
            <a:xfrm>
              <a:off x="1367" y="1487"/>
              <a:ext cx="20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en-US" sz="900" kern="0" dirty="0" smtClean="0">
                  <a:solidFill>
                    <a:srgbClr val="000000"/>
                  </a:solidFill>
                </a:rPr>
                <a:t>100%</a:t>
              </a:r>
            </a:p>
          </p:txBody>
        </p:sp>
        <p:sp>
          <p:nvSpPr>
            <p:cNvPr id="124" name="Oval 24"/>
            <p:cNvSpPr>
              <a:spLocks noChangeAspect="1" noChangeArrowheads="1"/>
            </p:cNvSpPr>
            <p:nvPr/>
          </p:nvSpPr>
          <p:spPr bwMode="auto">
            <a:xfrm>
              <a:off x="1220" y="1481"/>
              <a:ext cx="99" cy="98"/>
            </a:xfrm>
            <a:prstGeom prst="ellipse">
              <a:avLst/>
            </a:prstGeom>
            <a:solidFill>
              <a:srgbClr val="0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kern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2954" name="TextBox 35"/>
          <p:cNvSpPr txBox="1">
            <a:spLocks noChangeArrowheads="1"/>
          </p:cNvSpPr>
          <p:nvPr/>
        </p:nvSpPr>
        <p:spPr bwMode="auto">
          <a:xfrm>
            <a:off x="6613525" y="174625"/>
            <a:ext cx="584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В срок</a:t>
            </a:r>
            <a:endParaRPr lang="en-US" sz="9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2955" name="TextBox 36"/>
          <p:cNvSpPr txBox="1">
            <a:spLocks noChangeArrowheads="1"/>
          </p:cNvSpPr>
          <p:nvPr/>
        </p:nvSpPr>
        <p:spPr bwMode="auto">
          <a:xfrm>
            <a:off x="6613525" y="477838"/>
            <a:ext cx="1014413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В риск / забавяния</a:t>
            </a:r>
            <a:endParaRPr lang="en-US" sz="9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2956" name="TextBox 37"/>
          <p:cNvSpPr txBox="1">
            <a:spLocks noChangeArrowheads="1"/>
          </p:cNvSpPr>
          <p:nvPr/>
        </p:nvSpPr>
        <p:spPr bwMode="auto">
          <a:xfrm>
            <a:off x="6613525" y="757238"/>
            <a:ext cx="12255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576" rIns="0" bIns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bg-BG" sz="900">
                <a:solidFill>
                  <a:srgbClr val="000000"/>
                </a:solidFill>
                <a:latin typeface="Calibri" pitchFamily="34" charset="0"/>
              </a:rPr>
              <a:t>В голям риск / пропуснат</a:t>
            </a:r>
            <a:endParaRPr lang="en-US" sz="9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Y regular presentation_2010">
  <a:themeElements>
    <a:clrScheme name="Custom 1">
      <a:dk1>
        <a:srgbClr val="000000"/>
      </a:dk1>
      <a:lt1>
        <a:srgbClr val="808080"/>
      </a:lt1>
      <a:dk2>
        <a:srgbClr val="FFFFFF"/>
      </a:dk2>
      <a:lt2>
        <a:srgbClr val="808080"/>
      </a:lt2>
      <a:accent1>
        <a:srgbClr val="808080"/>
      </a:accent1>
      <a:accent2>
        <a:srgbClr val="FFE6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36576" rIns="0" bIns="0" rtlCol="0">
        <a:spAutoFit/>
      </a:bodyPr>
      <a:lstStyle>
        <a:defPPr marL="285750" indent="-285750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smtClean="0"/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2.xml><?xml version="1.0" encoding="utf-8"?>
<a:theme xmlns:a="http://schemas.openxmlformats.org/drawingml/2006/main" name="EY light projection">
  <a:themeElements>
    <a:clrScheme name="Custom 1">
      <a:dk1>
        <a:srgbClr val="000000"/>
      </a:dk1>
      <a:lt1>
        <a:srgbClr val="808080"/>
      </a:lt1>
      <a:dk2>
        <a:srgbClr val="FFFFFF"/>
      </a:dk2>
      <a:lt2>
        <a:srgbClr val="808080"/>
      </a:lt2>
      <a:accent1>
        <a:srgbClr val="808080"/>
      </a:accent1>
      <a:accent2>
        <a:srgbClr val="FFD2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36576" rIns="0" bIns="0" rtlCol="0">
        <a:spAutoFit/>
      </a:bodyPr>
      <a:lstStyle>
        <a:defPPr marL="285750" indent="-285750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smtClean="0"/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3.xml><?xml version="1.0" encoding="utf-8"?>
<a:theme xmlns:a="http://schemas.openxmlformats.org/drawingml/2006/main" name="EY dark print">
  <a:themeElements>
    <a:clrScheme name="Custom 2">
      <a:dk1>
        <a:srgbClr val="FFFFFF"/>
      </a:dk1>
      <a:lt1>
        <a:srgbClr val="FFFFFF"/>
      </a:lt1>
      <a:dk2>
        <a:srgbClr val="333333"/>
      </a:dk2>
      <a:lt2>
        <a:srgbClr val="FFE600"/>
      </a:lt2>
      <a:accent1>
        <a:srgbClr val="808080"/>
      </a:accent1>
      <a:accent2>
        <a:srgbClr val="FFE6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36576" rIns="0" bIns="0" rtlCol="0">
        <a:spAutoFit/>
      </a:bodyPr>
      <a:lstStyle>
        <a:defPPr marL="285750" indent="-285750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smtClean="0"/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4.xml><?xml version="1.0" encoding="utf-8"?>
<a:theme xmlns:a="http://schemas.openxmlformats.org/drawingml/2006/main" name="EY dark projection">
  <a:themeElements>
    <a:clrScheme name="Custom 4">
      <a:dk1>
        <a:srgbClr val="FFFFFF"/>
      </a:dk1>
      <a:lt1>
        <a:srgbClr val="FFFFFF"/>
      </a:lt1>
      <a:dk2>
        <a:srgbClr val="333333"/>
      </a:dk2>
      <a:lt2>
        <a:srgbClr val="FFD200"/>
      </a:lt2>
      <a:accent1>
        <a:srgbClr val="808080"/>
      </a:accent1>
      <a:accent2>
        <a:srgbClr val="FFD2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36576" rIns="0" bIns="0" rtlCol="0">
        <a:spAutoFit/>
      </a:bodyPr>
      <a:lstStyle>
        <a:defPPr marL="285750" indent="-285750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smtClean="0"/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3003</TotalTime>
  <Words>420</Words>
  <Application>Microsoft Office PowerPoint</Application>
  <PresentationFormat>On-screen Show (4:3)</PresentationFormat>
  <Paragraphs>102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56</vt:i4>
      </vt:variant>
      <vt:variant>
        <vt:lpstr>Slide Titles</vt:lpstr>
      </vt:variant>
      <vt:variant>
        <vt:i4>8</vt:i4>
      </vt:variant>
    </vt:vector>
  </HeadingPairs>
  <TitlesOfParts>
    <vt:vector size="67" baseType="lpstr">
      <vt:lpstr>Arial</vt:lpstr>
      <vt:lpstr>Calibri</vt:lpstr>
      <vt:lpstr>ＭＳ Ｐゴシック</vt:lpstr>
      <vt:lpstr>EY regular presentation_2010</vt:lpstr>
      <vt:lpstr>EY light projection</vt:lpstr>
      <vt:lpstr>EY dark print</vt:lpstr>
      <vt:lpstr>EY dark projection</vt:lpstr>
      <vt:lpstr>Office Theme</vt:lpstr>
      <vt:lpstr>EY regular presentation_2010</vt:lpstr>
      <vt:lpstr>EY regular presentation_2010</vt:lpstr>
      <vt:lpstr>EY regular presentation_2010</vt:lpstr>
      <vt:lpstr>EY regular presentation_2010</vt:lpstr>
      <vt:lpstr>EY regular presentation_2010</vt:lpstr>
      <vt:lpstr>EY regular presentation_2010</vt:lpstr>
      <vt:lpstr>EY regular presentation_2010</vt:lpstr>
      <vt:lpstr>EY regular presentation_2010</vt:lpstr>
      <vt:lpstr>EY regular presentation_2010</vt:lpstr>
      <vt:lpstr>EY regular presentation_2010</vt:lpstr>
      <vt:lpstr>EY regular presentation_2010</vt:lpstr>
      <vt:lpstr>EY regular presentation_2010</vt:lpstr>
      <vt:lpstr>EY light projection</vt:lpstr>
      <vt:lpstr>EY light projection</vt:lpstr>
      <vt:lpstr>EY light projection</vt:lpstr>
      <vt:lpstr>EY light projection</vt:lpstr>
      <vt:lpstr>EY light projection</vt:lpstr>
      <vt:lpstr>EY light projection</vt:lpstr>
      <vt:lpstr>EY light projection</vt:lpstr>
      <vt:lpstr>EY light projection</vt:lpstr>
      <vt:lpstr>EY light projection</vt:lpstr>
      <vt:lpstr>EY light projection</vt:lpstr>
      <vt:lpstr>EY light projection</vt:lpstr>
      <vt:lpstr>EY light projection</vt:lpstr>
      <vt:lpstr>EY dark print</vt:lpstr>
      <vt:lpstr>EY dark print</vt:lpstr>
      <vt:lpstr>EY dark print</vt:lpstr>
      <vt:lpstr>EY dark print</vt:lpstr>
      <vt:lpstr>EY dark print</vt:lpstr>
      <vt:lpstr>EY dark print</vt:lpstr>
      <vt:lpstr>EY dark print</vt:lpstr>
      <vt:lpstr>EY dark print</vt:lpstr>
      <vt:lpstr>EY dark print</vt:lpstr>
      <vt:lpstr>EY dark print</vt:lpstr>
      <vt:lpstr>EY dark print</vt:lpstr>
      <vt:lpstr>EY dark print</vt:lpstr>
      <vt:lpstr>EY dark projection</vt:lpstr>
      <vt:lpstr>EY dark projection</vt:lpstr>
      <vt:lpstr>EY dark projection</vt:lpstr>
      <vt:lpstr>EY dark projection</vt:lpstr>
      <vt:lpstr>EY dark projection</vt:lpstr>
      <vt:lpstr>EY dark projection</vt:lpstr>
      <vt:lpstr>EY dark projection</vt:lpstr>
      <vt:lpstr>EY dark projection</vt:lpstr>
      <vt:lpstr>EY dark projection</vt:lpstr>
      <vt:lpstr>EY dark projection</vt:lpstr>
      <vt:lpstr>EY dark projection</vt:lpstr>
      <vt:lpstr>EY dark projection</vt:lpstr>
      <vt:lpstr>Office Theme</vt:lpstr>
      <vt:lpstr>Office Theme</vt:lpstr>
      <vt:lpstr>Office Theme</vt:lpstr>
      <vt:lpstr>Преглед на активите на пенсионните фондове – статус на проекта</vt:lpstr>
      <vt:lpstr>Съдържание</vt:lpstr>
      <vt:lpstr>Резюме</vt:lpstr>
      <vt:lpstr>График</vt:lpstr>
      <vt:lpstr>Времеви график</vt:lpstr>
      <vt:lpstr>Преглед на основните резултати и напредъка</vt:lpstr>
      <vt:lpstr>Преглед на основните резултати и напредъка</vt:lpstr>
      <vt:lpstr>Приложение</vt:lpstr>
    </vt:vector>
  </TitlesOfParts>
  <Company>Ernst &amp; Young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(Arial bold 30 point)</dc:title>
  <dc:creator>Laura Lenz</dc:creator>
  <cp:lastModifiedBy>vasilev_z</cp:lastModifiedBy>
  <cp:revision>343</cp:revision>
  <cp:lastPrinted>2013-03-27T21:48:12Z</cp:lastPrinted>
  <dcterms:created xsi:type="dcterms:W3CDTF">2013-03-27T20:21:17Z</dcterms:created>
  <dcterms:modified xsi:type="dcterms:W3CDTF">2016-05-12T11:52:09Z</dcterms:modified>
</cp:coreProperties>
</file>